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442" r:id="rId6"/>
    <p:sldId id="445" r:id="rId7"/>
    <p:sldId id="374" r:id="rId8"/>
    <p:sldId id="398" r:id="rId9"/>
    <p:sldId id="490" r:id="rId10"/>
    <p:sldId id="464" r:id="rId11"/>
    <p:sldId id="446" r:id="rId12"/>
    <p:sldId id="488" r:id="rId13"/>
    <p:sldId id="489" r:id="rId14"/>
    <p:sldId id="491" r:id="rId15"/>
    <p:sldId id="492" r:id="rId16"/>
    <p:sldId id="493" r:id="rId17"/>
    <p:sldId id="494" r:id="rId18"/>
    <p:sldId id="495" r:id="rId19"/>
    <p:sldId id="496" r:id="rId20"/>
    <p:sldId id="500" r:id="rId21"/>
    <p:sldId id="501" r:id="rId22"/>
    <p:sldId id="473" r:id="rId23"/>
    <p:sldId id="480" r:id="rId24"/>
    <p:sldId id="478" r:id="rId25"/>
    <p:sldId id="497" r:id="rId26"/>
    <p:sldId id="499" r:id="rId27"/>
    <p:sldId id="484" r:id="rId28"/>
    <p:sldId id="498" r:id="rId29"/>
    <p:sldId id="409" r:id="rId30"/>
    <p:sldId id="410" r:id="rId31"/>
    <p:sldId id="486" r:id="rId32"/>
    <p:sldId id="485" r:id="rId33"/>
    <p:sldId id="487" r:id="rId34"/>
    <p:sldId id="502" r:id="rId35"/>
  </p:sldIdLst>
  <p:sldSz cx="9144000" cy="5143500" type="screen16x9"/>
  <p:notesSz cx="7010400" cy="92964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C0DC"/>
    <a:srgbClr val="00A7CF"/>
    <a:srgbClr val="002D73"/>
    <a:srgbClr val="0A4DBD"/>
    <a:srgbClr val="E6E7E6"/>
    <a:srgbClr val="780810"/>
    <a:srgbClr val="E3E3E3"/>
    <a:srgbClr val="105BA8"/>
    <a:srgbClr val="0C3D6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5" autoAdjust="0"/>
    <p:restoredTop sz="83200" autoAdjust="0"/>
  </p:normalViewPr>
  <p:slideViewPr>
    <p:cSldViewPr snapToGrid="0">
      <p:cViewPr varScale="1">
        <p:scale>
          <a:sx n="78" d="100"/>
          <a:sy n="78" d="100"/>
        </p:scale>
        <p:origin x="710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7" d="100"/>
          <a:sy n="107" d="100"/>
        </p:scale>
        <p:origin x="3846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4EC1E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6AA-44A5-9E32-1F70EAC7610D}"/>
              </c:ext>
            </c:extLst>
          </c:dPt>
          <c:dPt>
            <c:idx val="1"/>
            <c:bubble3D val="0"/>
            <c:spPr>
              <a:solidFill>
                <a:srgbClr val="2180C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AA-44A5-9E32-1F70EAC7610D}"/>
              </c:ext>
            </c:extLst>
          </c:dPt>
          <c:dPt>
            <c:idx val="2"/>
            <c:bubble3D val="0"/>
            <c:spPr>
              <a:solidFill>
                <a:srgbClr val="0F4B9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AA-44A5-9E32-1F70EAC7610D}"/>
              </c:ext>
            </c:extLst>
          </c:dPt>
          <c:dPt>
            <c:idx val="3"/>
            <c:bubble3D val="0"/>
            <c:spPr>
              <a:solidFill>
                <a:srgbClr val="92DED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6AA-44A5-9E32-1F70EAC7610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0.32</c:v>
                </c:pt>
                <c:pt idx="2">
                  <c:v>0.42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AA-44A5-9E32-1F70EAC76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EC1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D6-4A67-88F2-CB35A795C6F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D6-4A67-88F2-CB35A795C6F0}"/>
              </c:ext>
            </c:extLst>
          </c:dPt>
          <c:cat>
            <c:strRef>
              <c:f>Sheet1!$A$2:$A$3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D6-4A67-88F2-CB35A795C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EC1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FA-4CD2-B33D-D74F8850603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FA-4CD2-B33D-D74F8850603E}"/>
              </c:ext>
            </c:extLst>
          </c:dPt>
          <c:cat>
            <c:strRef>
              <c:f>Sheet1!$A$2:$A$3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FA-4CD2-B33D-D74F8850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76394356955378"/>
          <c:y val="5.2607537491997314E-2"/>
          <c:w val="0.82494553805774273"/>
          <c:h val="0.741324811666569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5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98-459A-9822-A023536E0185}"/>
              </c:ext>
            </c:extLst>
          </c:dPt>
          <c:dPt>
            <c:idx val="1"/>
            <c:invertIfNegative val="0"/>
            <c:bubble3D val="0"/>
            <c:spPr>
              <a:solidFill>
                <a:srgbClr val="00B7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98-459A-9822-A023536E0185}"/>
              </c:ext>
            </c:extLst>
          </c:dPt>
          <c:dPt>
            <c:idx val="2"/>
            <c:invertIfNegative val="0"/>
            <c:bubble3D val="0"/>
            <c:spPr>
              <a:solidFill>
                <a:srgbClr val="92DE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98-459A-9822-A023536E0185}"/>
              </c:ext>
            </c:extLst>
          </c:dPt>
          <c:dPt>
            <c:idx val="4"/>
            <c:invertIfNegative val="0"/>
            <c:bubble3D val="0"/>
            <c:spPr>
              <a:solidFill>
                <a:srgbClr val="2180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98-459A-9822-A023536E0185}"/>
              </c:ext>
            </c:extLst>
          </c:dPt>
          <c:dPt>
            <c:idx val="5"/>
            <c:invertIfNegative val="0"/>
            <c:bubble3D val="0"/>
            <c:spPr>
              <a:solidFill>
                <a:srgbClr val="4EC1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898-459A-9822-A023536E01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rgbClr val="196DA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Other (please specify)</c:v>
                </c:pt>
                <c:pt idx="1">
                  <c:v>Student costs</c:v>
                </c:pt>
                <c:pt idx="2">
                  <c:v>Administrative costs</c:v>
                </c:pt>
                <c:pt idx="3">
                  <c:v>Benchmarking</c:v>
                </c:pt>
                <c:pt idx="4">
                  <c:v>Program Costs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</c:v>
                </c:pt>
                <c:pt idx="2">
                  <c:v>0.15</c:v>
                </c:pt>
                <c:pt idx="3">
                  <c:v>0.31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98-459A-9822-A023536E0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204528256"/>
        <c:axId val="-204521184"/>
      </c:barChart>
      <c:catAx>
        <c:axId val="-204528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21184"/>
        <c:crosses val="autoZero"/>
        <c:auto val="1"/>
        <c:lblAlgn val="ctr"/>
        <c:lblOffset val="100"/>
        <c:noMultiLvlLbl val="0"/>
      </c:catAx>
      <c:valAx>
        <c:axId val="-204521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2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76394356955378"/>
          <c:y val="3.7457385993863404E-2"/>
          <c:w val="0.82494553805774273"/>
          <c:h val="0.75647506119536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5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61-40F1-B74F-3024D0E57E6C}"/>
              </c:ext>
            </c:extLst>
          </c:dPt>
          <c:dPt>
            <c:idx val="1"/>
            <c:invertIfNegative val="0"/>
            <c:bubble3D val="0"/>
            <c:spPr>
              <a:solidFill>
                <a:srgbClr val="00B7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61-40F1-B74F-3024D0E57E6C}"/>
              </c:ext>
            </c:extLst>
          </c:dPt>
          <c:dPt>
            <c:idx val="2"/>
            <c:invertIfNegative val="0"/>
            <c:bubble3D val="0"/>
            <c:spPr>
              <a:solidFill>
                <a:srgbClr val="92DE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61-40F1-B74F-3024D0E57E6C}"/>
              </c:ext>
            </c:extLst>
          </c:dPt>
          <c:dPt>
            <c:idx val="4"/>
            <c:invertIfNegative val="0"/>
            <c:bubble3D val="0"/>
            <c:spPr>
              <a:solidFill>
                <a:srgbClr val="2180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61-40F1-B74F-3024D0E57E6C}"/>
              </c:ext>
            </c:extLst>
          </c:dPt>
          <c:dPt>
            <c:idx val="5"/>
            <c:invertIfNegative val="0"/>
            <c:bubble3D val="0"/>
            <c:spPr>
              <a:solidFill>
                <a:srgbClr val="4EC1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61-40F1-B74F-3024D0E57E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rgbClr val="196DA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1-2 months</c:v>
                </c:pt>
                <c:pt idx="1">
                  <c:v>2-3 months</c:v>
                </c:pt>
                <c:pt idx="2">
                  <c:v>3-4 months</c:v>
                </c:pt>
                <c:pt idx="3">
                  <c:v>4-5 months</c:v>
                </c:pt>
                <c:pt idx="4">
                  <c:v>5-6 months</c:v>
                </c:pt>
                <c:pt idx="5">
                  <c:v>Greater than 6 months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0.11</c:v>
                </c:pt>
                <c:pt idx="2">
                  <c:v>0.17</c:v>
                </c:pt>
                <c:pt idx="3">
                  <c:v>0.19</c:v>
                </c:pt>
                <c:pt idx="4">
                  <c:v>0.12</c:v>
                </c:pt>
                <c:pt idx="5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61-40F1-B74F-3024D0E57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204516832"/>
        <c:axId val="-204526624"/>
      </c:barChart>
      <c:catAx>
        <c:axId val="-204516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26624"/>
        <c:crosses val="autoZero"/>
        <c:auto val="1"/>
        <c:lblAlgn val="ctr"/>
        <c:lblOffset val="100"/>
        <c:noMultiLvlLbl val="0"/>
      </c:catAx>
      <c:valAx>
        <c:axId val="-204526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1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EC1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76-409E-B68D-1702F8D41E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76-409E-B68D-1702F8D41EDC}"/>
              </c:ext>
            </c:extLst>
          </c:dPt>
          <c:cat>
            <c:strRef>
              <c:f>Sheet1!$A$2:$A$3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76-409E-B68D-1702F8D41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76394356955378"/>
          <c:y val="3.7457385993863404E-2"/>
          <c:w val="0.82494553805774273"/>
          <c:h val="0.75647506119536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5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61-40F1-B74F-3024D0E57E6C}"/>
              </c:ext>
            </c:extLst>
          </c:dPt>
          <c:dPt>
            <c:idx val="1"/>
            <c:invertIfNegative val="0"/>
            <c:bubble3D val="0"/>
            <c:spPr>
              <a:solidFill>
                <a:srgbClr val="00B7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61-40F1-B74F-3024D0E57E6C}"/>
              </c:ext>
            </c:extLst>
          </c:dPt>
          <c:dPt>
            <c:idx val="2"/>
            <c:invertIfNegative val="0"/>
            <c:bubble3D val="0"/>
            <c:spPr>
              <a:solidFill>
                <a:srgbClr val="92DE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61-40F1-B74F-3024D0E57E6C}"/>
              </c:ext>
            </c:extLst>
          </c:dPt>
          <c:dPt>
            <c:idx val="4"/>
            <c:invertIfNegative val="0"/>
            <c:bubble3D val="0"/>
            <c:spPr>
              <a:solidFill>
                <a:srgbClr val="2180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61-40F1-B74F-3024D0E57E6C}"/>
              </c:ext>
            </c:extLst>
          </c:dPt>
          <c:dPt>
            <c:idx val="5"/>
            <c:invertIfNegative val="0"/>
            <c:bubble3D val="0"/>
            <c:spPr>
              <a:solidFill>
                <a:srgbClr val="4EC1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61-40F1-B74F-3024D0E57E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rgbClr val="196DA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We're not doing in-year forecasts</c:v>
                </c:pt>
                <c:pt idx="1">
                  <c:v>1-2 times per year</c:v>
                </c:pt>
                <c:pt idx="2">
                  <c:v>Quarterly</c:v>
                </c:pt>
                <c:pt idx="3">
                  <c:v>Monthly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0.34</c:v>
                </c:pt>
                <c:pt idx="2">
                  <c:v>0.3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61-40F1-B74F-3024D0E57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48843216"/>
        <c:axId val="-48815472"/>
      </c:barChart>
      <c:catAx>
        <c:axId val="-48843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8815472"/>
        <c:crosses val="autoZero"/>
        <c:auto val="1"/>
        <c:lblAlgn val="ctr"/>
        <c:lblOffset val="100"/>
        <c:noMultiLvlLbl val="0"/>
      </c:catAx>
      <c:valAx>
        <c:axId val="-4881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884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EC1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76-409E-B68D-1702F8D41E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76-409E-B68D-1702F8D41EDC}"/>
              </c:ext>
            </c:extLst>
          </c:dPt>
          <c:cat>
            <c:strRef>
              <c:f>Sheet1!$A$2:$A$3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76-409E-B68D-1702F8D41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76394356955378"/>
          <c:y val="3.7457385993863404E-2"/>
          <c:w val="0.82494553805774273"/>
          <c:h val="0.75647506119536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5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61-40F1-B74F-3024D0E57E6C}"/>
              </c:ext>
            </c:extLst>
          </c:dPt>
          <c:dPt>
            <c:idx val="1"/>
            <c:invertIfNegative val="0"/>
            <c:bubble3D val="0"/>
            <c:spPr>
              <a:solidFill>
                <a:srgbClr val="00B7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61-40F1-B74F-3024D0E57E6C}"/>
              </c:ext>
            </c:extLst>
          </c:dPt>
          <c:dPt>
            <c:idx val="2"/>
            <c:invertIfNegative val="0"/>
            <c:bubble3D val="0"/>
            <c:spPr>
              <a:solidFill>
                <a:srgbClr val="92DE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61-40F1-B74F-3024D0E57E6C}"/>
              </c:ext>
            </c:extLst>
          </c:dPt>
          <c:dPt>
            <c:idx val="4"/>
            <c:invertIfNegative val="0"/>
            <c:bubble3D val="0"/>
            <c:spPr>
              <a:solidFill>
                <a:srgbClr val="2180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61-40F1-B74F-3024D0E57E6C}"/>
              </c:ext>
            </c:extLst>
          </c:dPt>
          <c:dPt>
            <c:idx val="5"/>
            <c:invertIfNegative val="0"/>
            <c:bubble3D val="0"/>
            <c:spPr>
              <a:solidFill>
                <a:srgbClr val="4EC1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61-40F1-B74F-3024D0E57E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rgbClr val="196DA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Facilities</c:v>
                </c:pt>
                <c:pt idx="2">
                  <c:v>Budget Office</c:v>
                </c:pt>
                <c:pt idx="3">
                  <c:v>Shared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0.09</c:v>
                </c:pt>
                <c:pt idx="1">
                  <c:v>0.17</c:v>
                </c:pt>
                <c:pt idx="2">
                  <c:v>0.36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61-40F1-B74F-3024D0E57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23314896"/>
        <c:axId val="-123320336"/>
      </c:barChart>
      <c:catAx>
        <c:axId val="-123314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320336"/>
        <c:crosses val="autoZero"/>
        <c:auto val="1"/>
        <c:lblAlgn val="ctr"/>
        <c:lblOffset val="100"/>
        <c:noMultiLvlLbl val="0"/>
      </c:catAx>
      <c:valAx>
        <c:axId val="-12332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31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76394356955378"/>
          <c:y val="1.9676409947997769E-2"/>
          <c:w val="0.82494553805774273"/>
          <c:h val="0.881851261421416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B9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4F-410D-84E2-ECA066362751}"/>
              </c:ext>
            </c:extLst>
          </c:dPt>
          <c:dPt>
            <c:idx val="1"/>
            <c:invertIfNegative val="0"/>
            <c:bubble3D val="0"/>
            <c:spPr>
              <a:solidFill>
                <a:srgbClr val="6989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4F-410D-84E2-ECA066362751}"/>
              </c:ext>
            </c:extLst>
          </c:dPt>
          <c:dPt>
            <c:idx val="2"/>
            <c:invertIfNegative val="0"/>
            <c:bubble3D val="0"/>
            <c:spPr>
              <a:solidFill>
                <a:srgbClr val="66B2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4F-410D-84E2-ECA066362751}"/>
              </c:ext>
            </c:extLst>
          </c:dPt>
          <c:dPt>
            <c:idx val="3"/>
            <c:invertIfNegative val="0"/>
            <c:bubble3D val="0"/>
            <c:spPr>
              <a:solidFill>
                <a:srgbClr val="C4E5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84F-410D-84E2-ECA066362751}"/>
              </c:ext>
            </c:extLst>
          </c:dPt>
          <c:dPt>
            <c:idx val="4"/>
            <c:invertIfNegative val="0"/>
            <c:bubble3D val="0"/>
            <c:spPr>
              <a:solidFill>
                <a:srgbClr val="0085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4F-410D-84E2-ECA066362751}"/>
              </c:ext>
            </c:extLst>
          </c:dPt>
          <c:dPt>
            <c:idx val="5"/>
            <c:invertIfNegative val="0"/>
            <c:bubble3D val="0"/>
            <c:spPr>
              <a:solidFill>
                <a:srgbClr val="00B7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4F-410D-84E2-ECA066362751}"/>
              </c:ext>
            </c:extLst>
          </c:dPt>
          <c:dPt>
            <c:idx val="6"/>
            <c:invertIfNegative val="0"/>
            <c:bubble3D val="0"/>
            <c:spPr>
              <a:solidFill>
                <a:srgbClr val="92DE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84F-410D-84E2-ECA066362751}"/>
              </c:ext>
            </c:extLst>
          </c:dPt>
          <c:dPt>
            <c:idx val="7"/>
            <c:invertIfNegative val="0"/>
            <c:bubble3D val="0"/>
            <c:spPr>
              <a:solidFill>
                <a:srgbClr val="005D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84F-410D-84E2-ECA066362751}"/>
              </c:ext>
            </c:extLst>
          </c:dPt>
          <c:dPt>
            <c:idx val="8"/>
            <c:invertIfNegative val="0"/>
            <c:bubble3D val="0"/>
            <c:spPr>
              <a:solidFill>
                <a:srgbClr val="4EC1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4F-410D-84E2-ECA0663627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rgbClr val="196DA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9"/>
                <c:pt idx="0">
                  <c:v>Treasurer's Office</c:v>
                </c:pt>
                <c:pt idx="1">
                  <c:v>Facilities/Capital Planning Office</c:v>
                </c:pt>
                <c:pt idx="2">
                  <c:v>IT</c:v>
                </c:pt>
                <c:pt idx="3">
                  <c:v>Research</c:v>
                </c:pt>
                <c:pt idx="4">
                  <c:v>Budget Office</c:v>
                </c:pt>
                <c:pt idx="5">
                  <c:v>Admissions, Enrollment Office</c:v>
                </c:pt>
                <c:pt idx="6">
                  <c:v>Finance</c:v>
                </c:pt>
                <c:pt idx="7">
                  <c:v>Academic</c:v>
                </c:pt>
                <c:pt idx="8">
                  <c:v>Administration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9"/>
                <c:pt idx="0">
                  <c:v>5.4999999999999997E-3</c:v>
                </c:pt>
                <c:pt idx="1">
                  <c:v>1.6400000000000001E-2</c:v>
                </c:pt>
                <c:pt idx="2">
                  <c:v>2.1899999999999999E-2</c:v>
                </c:pt>
                <c:pt idx="3">
                  <c:v>3.2800000000000003E-2</c:v>
                </c:pt>
                <c:pt idx="4">
                  <c:v>5.4600000000000003E-2</c:v>
                </c:pt>
                <c:pt idx="5">
                  <c:v>9.2899999999999996E-2</c:v>
                </c:pt>
                <c:pt idx="6">
                  <c:v>0.153</c:v>
                </c:pt>
                <c:pt idx="7">
                  <c:v>0.18579999999999999</c:v>
                </c:pt>
                <c:pt idx="8">
                  <c:v>0.24590000000000001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4F-410D-84E2-ECA066362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204540768"/>
        <c:axId val="-204528800"/>
      </c:barChart>
      <c:catAx>
        <c:axId val="-204540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28800"/>
        <c:crosses val="autoZero"/>
        <c:auto val="1"/>
        <c:lblAlgn val="ctr"/>
        <c:lblOffset val="100"/>
        <c:noMultiLvlLbl val="0"/>
      </c:catAx>
      <c:valAx>
        <c:axId val="-20452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E8E8E8"/>
              </a:solidFill>
              <a:prstDash val="sysDot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4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4EC1E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B0-485C-AE45-3E938F5E5273}"/>
              </c:ext>
            </c:extLst>
          </c:dPt>
          <c:dPt>
            <c:idx val="1"/>
            <c:bubble3D val="0"/>
            <c:spPr>
              <a:solidFill>
                <a:srgbClr val="2180C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B0-485C-AE45-3E938F5E5273}"/>
              </c:ext>
            </c:extLst>
          </c:dPt>
          <c:dPt>
            <c:idx val="2"/>
            <c:bubble3D val="0"/>
            <c:spPr>
              <a:solidFill>
                <a:srgbClr val="0F4B9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B0-485C-AE45-3E938F5E5273}"/>
              </c:ext>
            </c:extLst>
          </c:dPt>
          <c:dPt>
            <c:idx val="3"/>
            <c:bubble3D val="0"/>
            <c:spPr>
              <a:solidFill>
                <a:srgbClr val="92DED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8B0-485C-AE45-3E938F5E527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0.47</c:v>
                </c:pt>
                <c:pt idx="1">
                  <c:v>0.14000000000000001</c:v>
                </c:pt>
                <c:pt idx="2">
                  <c:v>0.21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B0-485C-AE45-3E938F5E5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4EC1E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EB-45CC-8A92-AC7D984A3FBE}"/>
              </c:ext>
            </c:extLst>
          </c:dPt>
          <c:dPt>
            <c:idx val="1"/>
            <c:bubble3D val="0"/>
            <c:spPr>
              <a:solidFill>
                <a:srgbClr val="2180C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EB-45CC-8A92-AC7D984A3FBE}"/>
              </c:ext>
            </c:extLst>
          </c:dPt>
          <c:dPt>
            <c:idx val="2"/>
            <c:bubble3D val="0"/>
            <c:spPr>
              <a:solidFill>
                <a:srgbClr val="0F4B9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8EB-45CC-8A92-AC7D984A3FBE}"/>
              </c:ext>
            </c:extLst>
          </c:dPt>
          <c:dPt>
            <c:idx val="3"/>
            <c:bubble3D val="0"/>
            <c:spPr>
              <a:solidFill>
                <a:srgbClr val="92DED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8EB-45CC-8A92-AC7D984A3FB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0.21</c:v>
                </c:pt>
                <c:pt idx="2">
                  <c:v>0.16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EB-45CC-8A92-AC7D984A3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EC1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9D-45D8-AB4D-273FAF3C264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9D-45D8-AB4D-273FAF3C2643}"/>
              </c:ext>
            </c:extLst>
          </c:dPt>
          <c:cat>
            <c:strRef>
              <c:f>Sheet1!$A$2:$A$3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D-45D8-AB4D-273FAF3C2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76394356955378"/>
          <c:y val="4.0615386213369603E-2"/>
          <c:w val="0.82494553805774273"/>
          <c:h val="0.753316962945196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5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15-4E53-BFD2-A429B5C384BF}"/>
              </c:ext>
            </c:extLst>
          </c:dPt>
          <c:dPt>
            <c:idx val="1"/>
            <c:invertIfNegative val="0"/>
            <c:bubble3D val="0"/>
            <c:spPr>
              <a:solidFill>
                <a:srgbClr val="00B7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15-4E53-BFD2-A429B5C384BF}"/>
              </c:ext>
            </c:extLst>
          </c:dPt>
          <c:dPt>
            <c:idx val="2"/>
            <c:invertIfNegative val="0"/>
            <c:bubble3D val="0"/>
            <c:spPr>
              <a:solidFill>
                <a:srgbClr val="92DE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15-4E53-BFD2-A429B5C384BF}"/>
              </c:ext>
            </c:extLst>
          </c:dPt>
          <c:dPt>
            <c:idx val="4"/>
            <c:invertIfNegative val="0"/>
            <c:bubble3D val="0"/>
            <c:spPr>
              <a:solidFill>
                <a:srgbClr val="2180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15-4E53-BFD2-A429B5C384BF}"/>
              </c:ext>
            </c:extLst>
          </c:dPt>
          <c:dPt>
            <c:idx val="5"/>
            <c:invertIfNegative val="0"/>
            <c:bubble3D val="0"/>
            <c:spPr>
              <a:solidFill>
                <a:srgbClr val="4EC1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15-4E53-BFD2-A429B5C384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rgbClr val="196DA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Enhance Liquidity</c:v>
                </c:pt>
                <c:pt idx="1">
                  <c:v>Other (please specify)</c:v>
                </c:pt>
                <c:pt idx="2">
                  <c:v>Understand cost of academic programs</c:v>
                </c:pt>
                <c:pt idx="3">
                  <c:v>Improve maintenance of campus infrastructure</c:v>
                </c:pt>
                <c:pt idx="4">
                  <c:v>Reduce the institution's expenses</c:v>
                </c:pt>
                <c:pt idx="5">
                  <c:v>Increase revenue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0.15</c:v>
                </c:pt>
                <c:pt idx="1">
                  <c:v>0.2</c:v>
                </c:pt>
                <c:pt idx="2">
                  <c:v>0.45</c:v>
                </c:pt>
                <c:pt idx="3">
                  <c:v>0.5</c:v>
                </c:pt>
                <c:pt idx="4">
                  <c:v>0.64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15-4E53-BFD2-A429B5C38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204513568"/>
        <c:axId val="-204514112"/>
      </c:barChart>
      <c:catAx>
        <c:axId val="-204513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14112"/>
        <c:crosses val="autoZero"/>
        <c:auto val="1"/>
        <c:lblAlgn val="ctr"/>
        <c:lblOffset val="100"/>
        <c:noMultiLvlLbl val="0"/>
      </c:catAx>
      <c:valAx>
        <c:axId val="-20451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1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76394356955378"/>
          <c:y val="3.4619310574055741E-2"/>
          <c:w val="0.82494553805774273"/>
          <c:h val="0.7593130385845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5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16-462B-B5CE-390F839AC38C}"/>
              </c:ext>
            </c:extLst>
          </c:dPt>
          <c:dPt>
            <c:idx val="1"/>
            <c:invertIfNegative val="0"/>
            <c:bubble3D val="0"/>
            <c:spPr>
              <a:solidFill>
                <a:srgbClr val="00B7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16-462B-B5CE-390F839AC38C}"/>
              </c:ext>
            </c:extLst>
          </c:dPt>
          <c:dPt>
            <c:idx val="2"/>
            <c:invertIfNegative val="0"/>
            <c:bubble3D val="0"/>
            <c:spPr>
              <a:solidFill>
                <a:srgbClr val="92DE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16-462B-B5CE-390F839AC38C}"/>
              </c:ext>
            </c:extLst>
          </c:dPt>
          <c:dPt>
            <c:idx val="4"/>
            <c:invertIfNegative val="0"/>
            <c:bubble3D val="0"/>
            <c:spPr>
              <a:solidFill>
                <a:srgbClr val="2180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16-462B-B5CE-390F839AC38C}"/>
              </c:ext>
            </c:extLst>
          </c:dPt>
          <c:dPt>
            <c:idx val="5"/>
            <c:invertIfNegative val="0"/>
            <c:bubble3D val="0"/>
            <c:spPr>
              <a:solidFill>
                <a:srgbClr val="4EC1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16-462B-B5CE-390F839AC3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rgbClr val="196DA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Other (please specify)</c:v>
                </c:pt>
                <c:pt idx="1">
                  <c:v>Post-award grant management</c:v>
                </c:pt>
                <c:pt idx="2">
                  <c:v>Capital planning and tracking</c:v>
                </c:pt>
                <c:pt idx="3">
                  <c:v>Long-range financial planning</c:v>
                </c:pt>
                <c:pt idx="4">
                  <c:v>Reporting and analysis to support decision making</c:v>
                </c:pt>
                <c:pt idx="5">
                  <c:v>Operational budgeting and forecasting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0.03</c:v>
                </c:pt>
                <c:pt idx="1">
                  <c:v>0.21</c:v>
                </c:pt>
                <c:pt idx="2">
                  <c:v>0.39</c:v>
                </c:pt>
                <c:pt idx="3">
                  <c:v>0.6</c:v>
                </c:pt>
                <c:pt idx="4">
                  <c:v>0.71</c:v>
                </c:pt>
                <c:pt idx="5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16-462B-B5CE-390F839AC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204513024"/>
        <c:axId val="-204519008"/>
      </c:barChart>
      <c:catAx>
        <c:axId val="-204513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19008"/>
        <c:crosses val="autoZero"/>
        <c:auto val="1"/>
        <c:lblAlgn val="ctr"/>
        <c:lblOffset val="100"/>
        <c:noMultiLvlLbl val="0"/>
      </c:catAx>
      <c:valAx>
        <c:axId val="-20451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1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EC1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D3-470A-8DF8-24A6A24A5BD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D3-470A-8DF8-24A6A24A5BD7}"/>
              </c:ext>
            </c:extLst>
          </c:dPt>
          <c:cat>
            <c:strRef>
              <c:f>Sheet1!$A$2:$A$3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D3-470A-8DF8-24A6A24A5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EC1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DE-4EFD-9371-C709AF9F63FE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DE-4EFD-9371-C709AF9F63FE}"/>
              </c:ext>
            </c:extLst>
          </c:dPt>
          <c:cat>
            <c:strRef>
              <c:f>Sheet1!$A$2:$A$3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DE-4EFD-9371-C709AF9F6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7AC4E-C996-4668-967D-1C834CFB84D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29BDC41-8033-4A94-9153-20FEFF7A5770}">
      <dgm:prSet phldrT="[Text]" custT="1"/>
      <dgm:spPr>
        <a:xfrm>
          <a:off x="2162870" y="0"/>
          <a:ext cx="1441913" cy="1191577"/>
        </a:xfrm>
        <a:gradFill flip="none" rotWithShape="1">
          <a:gsLst>
            <a:gs pos="0">
              <a:srgbClr val="70AD47">
                <a:lumMod val="40000"/>
                <a:lumOff val="60000"/>
              </a:srgbClr>
            </a:gs>
            <a:gs pos="46000">
              <a:srgbClr val="70AD47">
                <a:lumMod val="95000"/>
                <a:lumOff val="5000"/>
              </a:srgbClr>
            </a:gs>
            <a:gs pos="100000">
              <a:srgbClr val="70AD47">
                <a:lumMod val="60000"/>
              </a:srgb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 Semibold" pitchFamily="34" charset="0"/>
            <a:ea typeface="+mn-ea"/>
            <a:cs typeface="+mn-cs"/>
          </a:endParaRPr>
        </a:p>
      </dgm:t>
    </dgm:pt>
    <dgm:pt modelId="{6D500263-1A74-4531-A225-C7EF7EC76541}" type="parTrans" cxnId="{38742B28-CD9A-4FED-A9A5-624229F0937A}">
      <dgm:prSet/>
      <dgm:spPr/>
      <dgm:t>
        <a:bodyPr/>
        <a:lstStyle/>
        <a:p>
          <a:endParaRPr lang="en-US"/>
        </a:p>
      </dgm:t>
    </dgm:pt>
    <dgm:pt modelId="{CE98BDC6-09D1-42DA-8DF4-6A5D908C9F09}" type="sibTrans" cxnId="{38742B28-CD9A-4FED-A9A5-624229F0937A}">
      <dgm:prSet/>
      <dgm:spPr/>
      <dgm:t>
        <a:bodyPr/>
        <a:lstStyle/>
        <a:p>
          <a:endParaRPr lang="en-US"/>
        </a:p>
      </dgm:t>
    </dgm:pt>
    <dgm:pt modelId="{38F6B2A2-9BD8-4BF9-85C7-3737179ABB4A}">
      <dgm:prSet phldrT="[Text]" custT="1"/>
      <dgm:spPr>
        <a:xfrm>
          <a:off x="1441913" y="1191577"/>
          <a:ext cx="2883827" cy="1191577"/>
        </a:xfrm>
        <a:gradFill flip="none" rotWithShape="0">
          <a:gsLst>
            <a:gs pos="0">
              <a:srgbClr val="70AD47">
                <a:lumMod val="40000"/>
                <a:lumOff val="60000"/>
              </a:srgbClr>
            </a:gs>
            <a:gs pos="46000">
              <a:srgbClr val="70AD47">
                <a:lumMod val="95000"/>
                <a:lumOff val="5000"/>
              </a:srgbClr>
            </a:gs>
            <a:gs pos="100000">
              <a:srgbClr val="70AD47">
                <a:lumMod val="60000"/>
              </a:srgb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 Semibold" pitchFamily="34" charset="0"/>
            <a:ea typeface="+mn-ea"/>
            <a:cs typeface="+mn-cs"/>
          </a:endParaRPr>
        </a:p>
      </dgm:t>
    </dgm:pt>
    <dgm:pt modelId="{5D52E58B-C4B6-4097-AEBC-A9368F518F26}" type="parTrans" cxnId="{3F53DA9D-8792-4ED6-A642-5DD155EA526F}">
      <dgm:prSet/>
      <dgm:spPr/>
      <dgm:t>
        <a:bodyPr/>
        <a:lstStyle/>
        <a:p>
          <a:endParaRPr lang="en-US"/>
        </a:p>
      </dgm:t>
    </dgm:pt>
    <dgm:pt modelId="{993D48D1-BD58-4ABF-9FDD-905A19FE7559}" type="sibTrans" cxnId="{3F53DA9D-8792-4ED6-A642-5DD155EA526F}">
      <dgm:prSet/>
      <dgm:spPr/>
      <dgm:t>
        <a:bodyPr/>
        <a:lstStyle/>
        <a:p>
          <a:endParaRPr lang="en-US"/>
        </a:p>
      </dgm:t>
    </dgm:pt>
    <dgm:pt modelId="{F2E4B5B1-E890-4C97-B424-6F380F957928}">
      <dgm:prSet phldrT="[Text]" custT="1"/>
      <dgm:spPr>
        <a:xfrm>
          <a:off x="0" y="3574732"/>
          <a:ext cx="5767654" cy="1191577"/>
        </a:xfrm>
        <a:gradFill flip="none" rotWithShape="0">
          <a:gsLst>
            <a:gs pos="0">
              <a:srgbClr val="70AD47">
                <a:lumMod val="40000"/>
                <a:lumOff val="60000"/>
              </a:srgbClr>
            </a:gs>
            <a:gs pos="46000">
              <a:srgbClr val="70AD47">
                <a:lumMod val="95000"/>
                <a:lumOff val="5000"/>
              </a:srgbClr>
            </a:gs>
            <a:gs pos="100000">
              <a:srgbClr val="70AD47">
                <a:lumMod val="60000"/>
              </a:srgb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 Semibold" pitchFamily="34" charset="0"/>
            <a:ea typeface="+mn-ea"/>
            <a:cs typeface="+mn-cs"/>
          </a:endParaRPr>
        </a:p>
      </dgm:t>
    </dgm:pt>
    <dgm:pt modelId="{E6171D40-4119-4470-8A0A-7F5ECA72EE95}" type="parTrans" cxnId="{164C4687-DA14-46D2-AED6-DCDD2D97FEC1}">
      <dgm:prSet/>
      <dgm:spPr/>
      <dgm:t>
        <a:bodyPr/>
        <a:lstStyle/>
        <a:p>
          <a:endParaRPr lang="en-US"/>
        </a:p>
      </dgm:t>
    </dgm:pt>
    <dgm:pt modelId="{8E357CDD-8E06-47DD-AFEE-BF3F16AFC743}" type="sibTrans" cxnId="{164C4687-DA14-46D2-AED6-DCDD2D97FEC1}">
      <dgm:prSet/>
      <dgm:spPr/>
      <dgm:t>
        <a:bodyPr/>
        <a:lstStyle/>
        <a:p>
          <a:endParaRPr lang="en-US"/>
        </a:p>
      </dgm:t>
    </dgm:pt>
    <dgm:pt modelId="{96234B6C-2440-4701-9927-A24AA4D9DD60}">
      <dgm:prSet phldrT="[Text]" custT="1"/>
      <dgm:spPr>
        <a:xfrm>
          <a:off x="720956" y="2383154"/>
          <a:ext cx="4325740" cy="1191577"/>
        </a:xfrm>
        <a:gradFill flip="none" rotWithShape="0">
          <a:gsLst>
            <a:gs pos="0">
              <a:srgbClr val="70AD47">
                <a:lumMod val="40000"/>
                <a:lumOff val="60000"/>
              </a:srgbClr>
            </a:gs>
            <a:gs pos="46000">
              <a:srgbClr val="70AD47">
                <a:lumMod val="95000"/>
                <a:lumOff val="5000"/>
              </a:srgbClr>
            </a:gs>
            <a:gs pos="100000">
              <a:srgbClr val="70AD47">
                <a:lumMod val="60000"/>
              </a:srgb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 Semibold" pitchFamily="34" charset="0"/>
            <a:ea typeface="+mn-ea"/>
            <a:cs typeface="+mn-cs"/>
          </a:endParaRPr>
        </a:p>
      </dgm:t>
    </dgm:pt>
    <dgm:pt modelId="{648EDF0D-4E16-47AE-BF5F-DC938740F4B4}" type="parTrans" cxnId="{07EB7EAD-258A-4FA4-87C1-0378D497F493}">
      <dgm:prSet/>
      <dgm:spPr/>
      <dgm:t>
        <a:bodyPr/>
        <a:lstStyle/>
        <a:p>
          <a:endParaRPr lang="en-US"/>
        </a:p>
      </dgm:t>
    </dgm:pt>
    <dgm:pt modelId="{0BC9AEB4-418B-4596-AB5B-FC028C309988}" type="sibTrans" cxnId="{07EB7EAD-258A-4FA4-87C1-0378D497F493}">
      <dgm:prSet/>
      <dgm:spPr/>
      <dgm:t>
        <a:bodyPr/>
        <a:lstStyle/>
        <a:p>
          <a:endParaRPr lang="en-US"/>
        </a:p>
      </dgm:t>
    </dgm:pt>
    <dgm:pt modelId="{1A7B5CFD-5066-482A-B3E3-5D611665BD53}" type="pres">
      <dgm:prSet presAssocID="{38B7AC4E-C996-4668-967D-1C834CFB84DE}" presName="Name0" presStyleCnt="0">
        <dgm:presLayoutVars>
          <dgm:dir/>
          <dgm:animLvl val="lvl"/>
          <dgm:resizeHandles val="exact"/>
        </dgm:presLayoutVars>
      </dgm:prSet>
      <dgm:spPr/>
    </dgm:pt>
    <dgm:pt modelId="{65D123AE-78EB-4246-87C6-118211355E90}" type="pres">
      <dgm:prSet presAssocID="{B29BDC41-8033-4A94-9153-20FEFF7A5770}" presName="Name8" presStyleCnt="0"/>
      <dgm:spPr/>
    </dgm:pt>
    <dgm:pt modelId="{3253B005-7798-4B09-930B-F9C77B06B1F1}" type="pres">
      <dgm:prSet presAssocID="{B29BDC41-8033-4A94-9153-20FEFF7A5770}" presName="level" presStyleLbl="node1" presStyleIdx="0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60504"/>
          </a:avLst>
        </a:prstGeom>
      </dgm:spPr>
    </dgm:pt>
    <dgm:pt modelId="{F447007E-583E-4EE1-99C7-B8000D8ED127}" type="pres">
      <dgm:prSet presAssocID="{B29BDC41-8033-4A94-9153-20FEFF7A57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120D0A-3D5D-4E17-9726-67B98F79722D}" type="pres">
      <dgm:prSet presAssocID="{38F6B2A2-9BD8-4BF9-85C7-3737179ABB4A}" presName="Name8" presStyleCnt="0"/>
      <dgm:spPr/>
    </dgm:pt>
    <dgm:pt modelId="{0DB32A26-2D3F-46BF-BE74-CC74770E617D}" type="pres">
      <dgm:prSet presAssocID="{38F6B2A2-9BD8-4BF9-85C7-3737179ABB4A}" presName="level" presStyleLbl="node1" presStyleIdx="1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60504"/>
          </a:avLst>
        </a:prstGeom>
      </dgm:spPr>
    </dgm:pt>
    <dgm:pt modelId="{4013E1FA-4D15-4125-B422-2F1ACA4ABD51}" type="pres">
      <dgm:prSet presAssocID="{38F6B2A2-9BD8-4BF9-85C7-3737179ABB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9BBDDF0-6EC9-4975-BDF8-3FA1933FA551}" type="pres">
      <dgm:prSet presAssocID="{96234B6C-2440-4701-9927-A24AA4D9DD60}" presName="Name8" presStyleCnt="0"/>
      <dgm:spPr/>
    </dgm:pt>
    <dgm:pt modelId="{F109780B-27AB-4D8B-9154-161A39E3F5FC}" type="pres">
      <dgm:prSet presAssocID="{96234B6C-2440-4701-9927-A24AA4D9DD60}" presName="level" presStyleLbl="node1" presStyleIdx="2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60504"/>
          </a:avLst>
        </a:prstGeom>
      </dgm:spPr>
    </dgm:pt>
    <dgm:pt modelId="{0CB40DB2-957A-4C41-910A-95BEB15AF04A}" type="pres">
      <dgm:prSet presAssocID="{96234B6C-2440-4701-9927-A24AA4D9DD6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8258BF7-A504-40D4-9DCB-3F7EA9CFA918}" type="pres">
      <dgm:prSet presAssocID="{F2E4B5B1-E890-4C97-B424-6F380F957928}" presName="Name8" presStyleCnt="0"/>
      <dgm:spPr/>
    </dgm:pt>
    <dgm:pt modelId="{AFF9A2C4-452B-4AFB-95A6-4C05D4CD0031}" type="pres">
      <dgm:prSet presAssocID="{F2E4B5B1-E890-4C97-B424-6F380F957928}" presName="level" presStyleLbl="node1" presStyleIdx="3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60504"/>
          </a:avLst>
        </a:prstGeom>
      </dgm:spPr>
    </dgm:pt>
    <dgm:pt modelId="{671085A9-62FB-4D3B-9BEF-085E23E31A9C}" type="pres">
      <dgm:prSet presAssocID="{F2E4B5B1-E890-4C97-B424-6F380F95792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8742B28-CD9A-4FED-A9A5-624229F0937A}" srcId="{38B7AC4E-C996-4668-967D-1C834CFB84DE}" destId="{B29BDC41-8033-4A94-9153-20FEFF7A5770}" srcOrd="0" destOrd="0" parTransId="{6D500263-1A74-4531-A225-C7EF7EC76541}" sibTransId="{CE98BDC6-09D1-42DA-8DF4-6A5D908C9F09}"/>
    <dgm:cxn modelId="{80E45146-49A1-4257-82AF-0DB2B5DCD687}" type="presOf" srcId="{96234B6C-2440-4701-9927-A24AA4D9DD60}" destId="{0CB40DB2-957A-4C41-910A-95BEB15AF04A}" srcOrd="1" destOrd="0" presId="urn:microsoft.com/office/officeart/2005/8/layout/pyramid1"/>
    <dgm:cxn modelId="{705ACA78-2FC2-4AFD-803D-ABB09FFF18B8}" type="presOf" srcId="{F2E4B5B1-E890-4C97-B424-6F380F957928}" destId="{671085A9-62FB-4D3B-9BEF-085E23E31A9C}" srcOrd="1" destOrd="0" presId="urn:microsoft.com/office/officeart/2005/8/layout/pyramid1"/>
    <dgm:cxn modelId="{00A43682-47C6-4EC1-B37F-064F7F8B3EBF}" type="presOf" srcId="{96234B6C-2440-4701-9927-A24AA4D9DD60}" destId="{F109780B-27AB-4D8B-9154-161A39E3F5FC}" srcOrd="0" destOrd="0" presId="urn:microsoft.com/office/officeart/2005/8/layout/pyramid1"/>
    <dgm:cxn modelId="{164C4687-DA14-46D2-AED6-DCDD2D97FEC1}" srcId="{38B7AC4E-C996-4668-967D-1C834CFB84DE}" destId="{F2E4B5B1-E890-4C97-B424-6F380F957928}" srcOrd="3" destOrd="0" parTransId="{E6171D40-4119-4470-8A0A-7F5ECA72EE95}" sibTransId="{8E357CDD-8E06-47DD-AFEE-BF3F16AFC743}"/>
    <dgm:cxn modelId="{AFCD7290-A40D-4F39-AC49-A09D227CF9A6}" type="presOf" srcId="{B29BDC41-8033-4A94-9153-20FEFF7A5770}" destId="{3253B005-7798-4B09-930B-F9C77B06B1F1}" srcOrd="0" destOrd="0" presId="urn:microsoft.com/office/officeart/2005/8/layout/pyramid1"/>
    <dgm:cxn modelId="{6D860B9D-AFFC-493C-A7DF-8397A366CFD3}" type="presOf" srcId="{38F6B2A2-9BD8-4BF9-85C7-3737179ABB4A}" destId="{0DB32A26-2D3F-46BF-BE74-CC74770E617D}" srcOrd="0" destOrd="0" presId="urn:microsoft.com/office/officeart/2005/8/layout/pyramid1"/>
    <dgm:cxn modelId="{3F53DA9D-8792-4ED6-A642-5DD155EA526F}" srcId="{38B7AC4E-C996-4668-967D-1C834CFB84DE}" destId="{38F6B2A2-9BD8-4BF9-85C7-3737179ABB4A}" srcOrd="1" destOrd="0" parTransId="{5D52E58B-C4B6-4097-AEBC-A9368F518F26}" sibTransId="{993D48D1-BD58-4ABF-9FDD-905A19FE7559}"/>
    <dgm:cxn modelId="{07EB7EAD-258A-4FA4-87C1-0378D497F493}" srcId="{38B7AC4E-C996-4668-967D-1C834CFB84DE}" destId="{96234B6C-2440-4701-9927-A24AA4D9DD60}" srcOrd="2" destOrd="0" parTransId="{648EDF0D-4E16-47AE-BF5F-DC938740F4B4}" sibTransId="{0BC9AEB4-418B-4596-AB5B-FC028C309988}"/>
    <dgm:cxn modelId="{3A3898C7-0713-4213-974B-008A8C12F769}" type="presOf" srcId="{B29BDC41-8033-4A94-9153-20FEFF7A5770}" destId="{F447007E-583E-4EE1-99C7-B8000D8ED127}" srcOrd="1" destOrd="0" presId="urn:microsoft.com/office/officeart/2005/8/layout/pyramid1"/>
    <dgm:cxn modelId="{B08A9CDF-59A7-4F7B-80FD-0585F8A441A1}" type="presOf" srcId="{F2E4B5B1-E890-4C97-B424-6F380F957928}" destId="{AFF9A2C4-452B-4AFB-95A6-4C05D4CD0031}" srcOrd="0" destOrd="0" presId="urn:microsoft.com/office/officeart/2005/8/layout/pyramid1"/>
    <dgm:cxn modelId="{58C255EB-A501-4550-A999-A3178F869340}" type="presOf" srcId="{38F6B2A2-9BD8-4BF9-85C7-3737179ABB4A}" destId="{4013E1FA-4D15-4125-B422-2F1ACA4ABD51}" srcOrd="1" destOrd="0" presId="urn:microsoft.com/office/officeart/2005/8/layout/pyramid1"/>
    <dgm:cxn modelId="{54D5FFFF-4C33-421D-8400-4EBFDC9D6FC5}" type="presOf" srcId="{38B7AC4E-C996-4668-967D-1C834CFB84DE}" destId="{1A7B5CFD-5066-482A-B3E3-5D611665BD53}" srcOrd="0" destOrd="0" presId="urn:microsoft.com/office/officeart/2005/8/layout/pyramid1"/>
    <dgm:cxn modelId="{96B32B01-F1DF-442C-A2A4-97E4912FD39C}" type="presParOf" srcId="{1A7B5CFD-5066-482A-B3E3-5D611665BD53}" destId="{65D123AE-78EB-4246-87C6-118211355E90}" srcOrd="0" destOrd="0" presId="urn:microsoft.com/office/officeart/2005/8/layout/pyramid1"/>
    <dgm:cxn modelId="{79C73830-361D-4205-A9EC-CA3BDB2FF97F}" type="presParOf" srcId="{65D123AE-78EB-4246-87C6-118211355E90}" destId="{3253B005-7798-4B09-930B-F9C77B06B1F1}" srcOrd="0" destOrd="0" presId="urn:microsoft.com/office/officeart/2005/8/layout/pyramid1"/>
    <dgm:cxn modelId="{9A7B6852-3339-4D76-991D-D6EC69CC34AC}" type="presParOf" srcId="{65D123AE-78EB-4246-87C6-118211355E90}" destId="{F447007E-583E-4EE1-99C7-B8000D8ED127}" srcOrd="1" destOrd="0" presId="urn:microsoft.com/office/officeart/2005/8/layout/pyramid1"/>
    <dgm:cxn modelId="{2DA9D95C-E65B-4B8A-B80B-6F9E8FE11511}" type="presParOf" srcId="{1A7B5CFD-5066-482A-B3E3-5D611665BD53}" destId="{1C120D0A-3D5D-4E17-9726-67B98F79722D}" srcOrd="1" destOrd="0" presId="urn:microsoft.com/office/officeart/2005/8/layout/pyramid1"/>
    <dgm:cxn modelId="{0117BFD2-2B5F-4081-983E-49D2312E9201}" type="presParOf" srcId="{1C120D0A-3D5D-4E17-9726-67B98F79722D}" destId="{0DB32A26-2D3F-46BF-BE74-CC74770E617D}" srcOrd="0" destOrd="0" presId="urn:microsoft.com/office/officeart/2005/8/layout/pyramid1"/>
    <dgm:cxn modelId="{62FD2776-6ACE-4306-9441-E1D9B120F8DA}" type="presParOf" srcId="{1C120D0A-3D5D-4E17-9726-67B98F79722D}" destId="{4013E1FA-4D15-4125-B422-2F1ACA4ABD51}" srcOrd="1" destOrd="0" presId="urn:microsoft.com/office/officeart/2005/8/layout/pyramid1"/>
    <dgm:cxn modelId="{3D416A27-2E52-4737-83BC-AEAEBBBFDD3E}" type="presParOf" srcId="{1A7B5CFD-5066-482A-B3E3-5D611665BD53}" destId="{49BBDDF0-6EC9-4975-BDF8-3FA1933FA551}" srcOrd="2" destOrd="0" presId="urn:microsoft.com/office/officeart/2005/8/layout/pyramid1"/>
    <dgm:cxn modelId="{B12D1D93-1ED7-4904-A07E-C538E2BCD7B6}" type="presParOf" srcId="{49BBDDF0-6EC9-4975-BDF8-3FA1933FA551}" destId="{F109780B-27AB-4D8B-9154-161A39E3F5FC}" srcOrd="0" destOrd="0" presId="urn:microsoft.com/office/officeart/2005/8/layout/pyramid1"/>
    <dgm:cxn modelId="{3DA6C020-9320-4E22-9773-D20437E4408E}" type="presParOf" srcId="{49BBDDF0-6EC9-4975-BDF8-3FA1933FA551}" destId="{0CB40DB2-957A-4C41-910A-95BEB15AF04A}" srcOrd="1" destOrd="0" presId="urn:microsoft.com/office/officeart/2005/8/layout/pyramid1"/>
    <dgm:cxn modelId="{C70564C6-BF53-4EC4-8C6A-869B91A167ED}" type="presParOf" srcId="{1A7B5CFD-5066-482A-B3E3-5D611665BD53}" destId="{28258BF7-A504-40D4-9DCB-3F7EA9CFA918}" srcOrd="3" destOrd="0" presId="urn:microsoft.com/office/officeart/2005/8/layout/pyramid1"/>
    <dgm:cxn modelId="{8D1E5100-C026-4ABE-8615-48F10582B452}" type="presParOf" srcId="{28258BF7-A504-40D4-9DCB-3F7EA9CFA918}" destId="{AFF9A2C4-452B-4AFB-95A6-4C05D4CD0031}" srcOrd="0" destOrd="0" presId="urn:microsoft.com/office/officeart/2005/8/layout/pyramid1"/>
    <dgm:cxn modelId="{67D1B62E-DE39-4D00-BE99-4E4D33FE1DF3}" type="presParOf" srcId="{28258BF7-A504-40D4-9DCB-3F7EA9CFA918}" destId="{671085A9-62FB-4D3B-9BEF-085E23E31A9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3B005-7798-4B09-930B-F9C77B06B1F1}">
      <dsp:nvSpPr>
        <dsp:cNvPr id="0" name=""/>
        <dsp:cNvSpPr/>
      </dsp:nvSpPr>
      <dsp:spPr>
        <a:xfrm>
          <a:off x="1622152" y="0"/>
          <a:ext cx="1081435" cy="893683"/>
        </a:xfrm>
        <a:prstGeom prst="trapezoid">
          <a:avLst>
            <a:gd name="adj" fmla="val 60504"/>
          </a:avLst>
        </a:prstGeom>
        <a:gradFill flip="none" rotWithShape="1">
          <a:gsLst>
            <a:gs pos="0">
              <a:srgbClr val="70AD47">
                <a:lumMod val="40000"/>
                <a:lumOff val="60000"/>
              </a:srgbClr>
            </a:gs>
            <a:gs pos="46000">
              <a:srgbClr val="70AD47">
                <a:lumMod val="95000"/>
                <a:lumOff val="5000"/>
              </a:srgbClr>
            </a:gs>
            <a:gs pos="100000">
              <a:srgbClr val="70AD47">
                <a:lumMod val="60000"/>
              </a:srgb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 Semibold" pitchFamily="34" charset="0"/>
            <a:ea typeface="+mn-ea"/>
            <a:cs typeface="+mn-cs"/>
          </a:endParaRPr>
        </a:p>
      </dsp:txBody>
      <dsp:txXfrm>
        <a:off x="1622152" y="0"/>
        <a:ext cx="1081435" cy="893683"/>
      </dsp:txXfrm>
    </dsp:sp>
    <dsp:sp modelId="{0DB32A26-2D3F-46BF-BE74-CC74770E617D}">
      <dsp:nvSpPr>
        <dsp:cNvPr id="0" name=""/>
        <dsp:cNvSpPr/>
      </dsp:nvSpPr>
      <dsp:spPr>
        <a:xfrm>
          <a:off x="1081435" y="893683"/>
          <a:ext cx="2162870" cy="893683"/>
        </a:xfrm>
        <a:prstGeom prst="trapezoid">
          <a:avLst>
            <a:gd name="adj" fmla="val 60504"/>
          </a:avLst>
        </a:prstGeom>
        <a:gradFill flip="none" rotWithShape="0">
          <a:gsLst>
            <a:gs pos="0">
              <a:srgbClr val="70AD47">
                <a:lumMod val="40000"/>
                <a:lumOff val="60000"/>
              </a:srgbClr>
            </a:gs>
            <a:gs pos="46000">
              <a:srgbClr val="70AD47">
                <a:lumMod val="95000"/>
                <a:lumOff val="5000"/>
              </a:srgbClr>
            </a:gs>
            <a:gs pos="100000">
              <a:srgbClr val="70AD47">
                <a:lumMod val="60000"/>
              </a:srgb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 Semibold" pitchFamily="34" charset="0"/>
            <a:ea typeface="+mn-ea"/>
            <a:cs typeface="+mn-cs"/>
          </a:endParaRPr>
        </a:p>
      </dsp:txBody>
      <dsp:txXfrm>
        <a:off x="1459937" y="893683"/>
        <a:ext cx="1405865" cy="893683"/>
      </dsp:txXfrm>
    </dsp:sp>
    <dsp:sp modelId="{F109780B-27AB-4D8B-9154-161A39E3F5FC}">
      <dsp:nvSpPr>
        <dsp:cNvPr id="0" name=""/>
        <dsp:cNvSpPr/>
      </dsp:nvSpPr>
      <dsp:spPr>
        <a:xfrm>
          <a:off x="540717" y="1787366"/>
          <a:ext cx="3244305" cy="893683"/>
        </a:xfrm>
        <a:prstGeom prst="trapezoid">
          <a:avLst>
            <a:gd name="adj" fmla="val 60504"/>
          </a:avLst>
        </a:prstGeom>
        <a:gradFill flip="none" rotWithShape="0">
          <a:gsLst>
            <a:gs pos="0">
              <a:srgbClr val="70AD47">
                <a:lumMod val="40000"/>
                <a:lumOff val="60000"/>
              </a:srgbClr>
            </a:gs>
            <a:gs pos="46000">
              <a:srgbClr val="70AD47">
                <a:lumMod val="95000"/>
                <a:lumOff val="5000"/>
              </a:srgbClr>
            </a:gs>
            <a:gs pos="100000">
              <a:srgbClr val="70AD47">
                <a:lumMod val="60000"/>
              </a:srgb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 Semibold" pitchFamily="34" charset="0"/>
            <a:ea typeface="+mn-ea"/>
            <a:cs typeface="+mn-cs"/>
          </a:endParaRPr>
        </a:p>
      </dsp:txBody>
      <dsp:txXfrm>
        <a:off x="1108471" y="1787366"/>
        <a:ext cx="2108798" cy="893683"/>
      </dsp:txXfrm>
    </dsp:sp>
    <dsp:sp modelId="{AFF9A2C4-452B-4AFB-95A6-4C05D4CD0031}">
      <dsp:nvSpPr>
        <dsp:cNvPr id="0" name=""/>
        <dsp:cNvSpPr/>
      </dsp:nvSpPr>
      <dsp:spPr>
        <a:xfrm>
          <a:off x="0" y="2681049"/>
          <a:ext cx="4325741" cy="893683"/>
        </a:xfrm>
        <a:prstGeom prst="trapezoid">
          <a:avLst>
            <a:gd name="adj" fmla="val 60504"/>
          </a:avLst>
        </a:prstGeom>
        <a:gradFill flip="none" rotWithShape="0">
          <a:gsLst>
            <a:gs pos="0">
              <a:srgbClr val="70AD47">
                <a:lumMod val="40000"/>
                <a:lumOff val="60000"/>
              </a:srgbClr>
            </a:gs>
            <a:gs pos="46000">
              <a:srgbClr val="70AD47">
                <a:lumMod val="95000"/>
                <a:lumOff val="5000"/>
              </a:srgbClr>
            </a:gs>
            <a:gs pos="100000">
              <a:srgbClr val="70AD47">
                <a:lumMod val="60000"/>
              </a:srgb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 Semibold" pitchFamily="34" charset="0"/>
            <a:ea typeface="+mn-ea"/>
            <a:cs typeface="+mn-cs"/>
          </a:endParaRPr>
        </a:p>
      </dsp:txBody>
      <dsp:txXfrm>
        <a:off x="757004" y="2681049"/>
        <a:ext cx="2811731" cy="893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2957-2852-443A-94BD-6291B4B148FD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2C7C-80E7-44EB-86F5-E8E5B753C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00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691F2D-1C2A-42CF-B541-FC55F374C062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1A8869-A84F-4541-B5F5-68E3395E2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07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11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26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93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8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76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00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931-9709-4D53-8DC1-2A0C8DF670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40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931-9709-4D53-8DC1-2A0C8DF670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86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931-9709-4D53-8DC1-2A0C8DF670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98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931-9709-4D53-8DC1-2A0C8DF670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0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931-9709-4D53-8DC1-2A0C8DF670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8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8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F8E1-7E0F-44DE-9A3D-F8F5227F094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78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44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F8E1-7E0F-44DE-9A3D-F8F5227F094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2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F931-9709-4D53-8DC1-2A0C8DF67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0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4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10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Something about demographics trends don’t support everyone growing revenue. Comment</a:t>
            </a:r>
            <a:r>
              <a:rPr lang="en-US" baseline="0" dirty="0"/>
              <a:t> on data sliced by institution type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0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7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8869-A84F-4541-B5F5-68E3395E27D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3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00942" y="354481"/>
            <a:ext cx="4572000" cy="2124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4922" y="4768687"/>
            <a:ext cx="2209800" cy="36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1918358" y="2716695"/>
            <a:ext cx="6954588" cy="2434105"/>
          </a:xfrm>
          <a:prstGeom prst="triangle">
            <a:avLst>
              <a:gd name="adj" fmla="val 50479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Fotolia_115526633_Subscription_Monthly_M.jp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8" b="32637"/>
          <a:stretch/>
        </p:blipFill>
        <p:spPr>
          <a:xfrm>
            <a:off x="-1" y="2108497"/>
            <a:ext cx="9131283" cy="2267955"/>
          </a:xfrm>
          <a:prstGeom prst="rect">
            <a:avLst/>
          </a:prstGeom>
        </p:spPr>
      </p:pic>
      <p:sp>
        <p:nvSpPr>
          <p:cNvPr id="7" name="Isosceles Triangle 6"/>
          <p:cNvSpPr/>
          <p:nvPr userDrawn="1"/>
        </p:nvSpPr>
        <p:spPr>
          <a:xfrm rot="10800000">
            <a:off x="3181006" y="2108497"/>
            <a:ext cx="4486368" cy="1570229"/>
          </a:xfrm>
          <a:prstGeom prst="triangle">
            <a:avLst>
              <a:gd name="adj" fmla="val 504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 rot="10800000">
            <a:off x="1504670" y="-1094"/>
            <a:ext cx="7867695" cy="2753693"/>
          </a:xfrm>
          <a:prstGeom prst="triangle">
            <a:avLst>
              <a:gd name="adj" fmla="val 5047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735607" y="-1095"/>
            <a:ext cx="1341124" cy="609600"/>
            <a:chOff x="4139453" y="-33641"/>
            <a:chExt cx="838200" cy="381000"/>
          </a:xfrm>
        </p:grpSpPr>
        <p:sp>
          <p:nvSpPr>
            <p:cNvPr id="12" name="Isosceles Triangle 11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005DA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4563641"/>
            <a:ext cx="1206500" cy="410091"/>
          </a:xfrm>
          <a:prstGeom prst="rect">
            <a:avLst/>
          </a:prstGeom>
        </p:spPr>
      </p:pic>
      <p:sp>
        <p:nvSpPr>
          <p:cNvPr id="15" name="Isosceles Triangle 14"/>
          <p:cNvSpPr/>
          <p:nvPr userDrawn="1"/>
        </p:nvSpPr>
        <p:spPr>
          <a:xfrm>
            <a:off x="3012343" y="2746580"/>
            <a:ext cx="4757985" cy="1631186"/>
          </a:xfrm>
          <a:prstGeom prst="triangle">
            <a:avLst>
              <a:gd name="adj" fmla="val 50479"/>
            </a:avLst>
          </a:prstGeom>
          <a:solidFill>
            <a:srgbClr val="005DA6">
              <a:alpha val="4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>
              <a:solidFill>
                <a:srgbClr val="0C3D69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872946" y="4857750"/>
            <a:ext cx="258336" cy="29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675" y="4452472"/>
            <a:ext cx="2114550" cy="620058"/>
          </a:xfrm>
          <a:prstGeom prst="rect">
            <a:avLst/>
          </a:prstGeom>
        </p:spPr>
        <p:txBody>
          <a:bodyPr vert="horz"/>
          <a:lstStyle>
            <a:lvl1pPr marL="274320" indent="-192024">
              <a:lnSpc>
                <a:spcPct val="90000"/>
              </a:lnSpc>
              <a:buFont typeface="Arial"/>
              <a:buChar char="•"/>
              <a:defRPr sz="1200" b="1"/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40575" y="800101"/>
            <a:ext cx="5446246" cy="10750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177" indent="0">
              <a:buNone/>
              <a:defRPr sz="2800" b="1">
                <a:solidFill>
                  <a:schemeClr val="accent3"/>
                </a:solidFill>
              </a:defRPr>
            </a:lvl2pPr>
            <a:lvl3pPr marL="914356" indent="0">
              <a:buNone/>
              <a:defRPr sz="2800" b="1">
                <a:solidFill>
                  <a:schemeClr val="accent3"/>
                </a:solidFill>
              </a:defRPr>
            </a:lvl3pPr>
            <a:lvl4pPr marL="1371532" indent="0">
              <a:buNone/>
              <a:defRPr sz="2800" b="1">
                <a:solidFill>
                  <a:schemeClr val="accent3"/>
                </a:solidFill>
              </a:defRPr>
            </a:lvl4pPr>
            <a:lvl5pPr marL="1828709" indent="0">
              <a:buNone/>
              <a:defRPr sz="2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88675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7" name="Isosceles Triangle 6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105BA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/>
              <a:t>© 2017 Kaufman, Hall &amp; Associates, LLC.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 dirty="0">
                <a:solidFill>
                  <a:schemeClr val="bg2"/>
                </a:solidFill>
                <a:cs typeface="Calibri"/>
              </a:rPr>
              <a:t>HEADER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200150"/>
            <a:ext cx="9144000" cy="3276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3" name="Chord 12"/>
          <p:cNvSpPr/>
          <p:nvPr userDrawn="1"/>
        </p:nvSpPr>
        <p:spPr>
          <a:xfrm>
            <a:off x="7086600" y="666750"/>
            <a:ext cx="4114800" cy="4114800"/>
          </a:xfrm>
          <a:prstGeom prst="chord">
            <a:avLst>
              <a:gd name="adj1" fmla="val 5412849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6" name="Picture 15" descr="k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84" y="2503106"/>
            <a:ext cx="857616" cy="754444"/>
          </a:xfrm>
          <a:prstGeom prst="rect">
            <a:avLst/>
          </a:prstGeom>
        </p:spPr>
      </p:pic>
      <p:sp>
        <p:nvSpPr>
          <p:cNvPr id="17" name="Content Placeholder 8"/>
          <p:cNvSpPr>
            <a:spLocks noGrp="1"/>
          </p:cNvSpPr>
          <p:nvPr>
            <p:ph idx="12"/>
          </p:nvPr>
        </p:nvSpPr>
        <p:spPr>
          <a:xfrm>
            <a:off x="666804" y="1541355"/>
            <a:ext cx="4930871" cy="25224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872396" y="1924050"/>
            <a:ext cx="1828800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5948596" y="2000250"/>
            <a:ext cx="1676400" cy="1676400"/>
          </a:xfrm>
          <a:prstGeom prst="ellips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0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9"/>
          <p:cNvSpPr>
            <a:spLocks noGrp="1"/>
          </p:cNvSpPr>
          <p:nvPr>
            <p:ph idx="17"/>
          </p:nvPr>
        </p:nvSpPr>
        <p:spPr>
          <a:xfrm>
            <a:off x="5580011" y="1567862"/>
            <a:ext cx="3137074" cy="3179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7472" y="-3592"/>
            <a:ext cx="2593574" cy="5147092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586438" y="-3593"/>
            <a:ext cx="2490422" cy="5143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C3D69"/>
                </a:solidFill>
              </a:rPr>
              <a:t> 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586438" y="1657350"/>
            <a:ext cx="2490422" cy="609600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586438" y="2281220"/>
            <a:ext cx="2490422" cy="609600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586438" y="2908489"/>
            <a:ext cx="2490422" cy="609600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244167" y="3794109"/>
            <a:ext cx="3214033" cy="5078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5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Tuition Planning</a:t>
            </a:r>
          </a:p>
          <a:p>
            <a:r>
              <a:rPr lang="en-US" sz="1200" dirty="0">
                <a:solidFill>
                  <a:srgbClr val="FFFFFF"/>
                </a:solidFill>
                <a:cs typeface="Calibri"/>
              </a:rPr>
              <a:t>Model the Impact of Changes in Tuition Revenue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251074" y="861960"/>
            <a:ext cx="736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/>
                <a:cs typeface="Calibri"/>
              </a:rPr>
              <a:t>ROLE</a:t>
            </a: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53438" y="861960"/>
            <a:ext cx="1490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HIGHLIGHTS</a:t>
            </a:r>
          </a:p>
        </p:txBody>
      </p:sp>
      <p:sp>
        <p:nvSpPr>
          <p:cNvPr id="22" name="Isosceles Triangle 21"/>
          <p:cNvSpPr/>
          <p:nvPr userDrawn="1"/>
        </p:nvSpPr>
        <p:spPr>
          <a:xfrm rot="16200000" flipV="1">
            <a:off x="2486319" y="1886784"/>
            <a:ext cx="368360" cy="167436"/>
          </a:xfrm>
          <a:prstGeom prst="triangl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 userDrawn="1"/>
        </p:nvSpPr>
        <p:spPr>
          <a:xfrm rot="16200000" flipV="1">
            <a:off x="2486319" y="2481104"/>
            <a:ext cx="368360" cy="167436"/>
          </a:xfrm>
          <a:prstGeom prst="triangl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/>
          <p:nvPr userDrawn="1"/>
        </p:nvSpPr>
        <p:spPr>
          <a:xfrm rot="16200000" flipV="1">
            <a:off x="2486319" y="3129571"/>
            <a:ext cx="368360" cy="167436"/>
          </a:xfrm>
          <a:prstGeom prst="triangl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90600" y="0"/>
            <a:ext cx="609600" cy="277090"/>
            <a:chOff x="4139453" y="-33641"/>
            <a:chExt cx="838200" cy="381000"/>
          </a:xfrm>
        </p:grpSpPr>
        <p:sp>
          <p:nvSpPr>
            <p:cNvPr id="26" name="Isosceles Triangle 25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 descr="gro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32" y="901857"/>
            <a:ext cx="375395" cy="375395"/>
          </a:xfrm>
          <a:prstGeom prst="rect">
            <a:avLst/>
          </a:prstGeom>
        </p:spPr>
      </p:pic>
      <p:pic>
        <p:nvPicPr>
          <p:cNvPr id="29" name="Picture 28" descr="loup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28" y="914128"/>
            <a:ext cx="333718" cy="333718"/>
          </a:xfrm>
          <a:prstGeom prst="rect">
            <a:avLst/>
          </a:prstGeom>
        </p:spPr>
      </p:pic>
      <p:sp>
        <p:nvSpPr>
          <p:cNvPr id="30" name="Content Placeholder 8"/>
          <p:cNvSpPr>
            <a:spLocks noGrp="1"/>
          </p:cNvSpPr>
          <p:nvPr>
            <p:ph idx="12" hasCustomPrompt="1"/>
          </p:nvPr>
        </p:nvSpPr>
        <p:spPr>
          <a:xfrm>
            <a:off x="395554" y="938987"/>
            <a:ext cx="1971745" cy="9722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177" indent="0">
              <a:buNone/>
              <a:defRPr b="1">
                <a:solidFill>
                  <a:srgbClr val="FFFFFF"/>
                </a:solidFill>
              </a:defRPr>
            </a:lvl2pPr>
            <a:lvl3pPr marL="914356" indent="0">
              <a:buNone/>
              <a:defRPr b="1">
                <a:solidFill>
                  <a:srgbClr val="FFFFFF"/>
                </a:solidFill>
              </a:defRPr>
            </a:lvl3pPr>
            <a:lvl4pPr marL="1371532" indent="0">
              <a:buNone/>
              <a:defRPr b="1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idx="13"/>
          </p:nvPr>
        </p:nvSpPr>
        <p:spPr>
          <a:xfrm>
            <a:off x="395553" y="1925455"/>
            <a:ext cx="1984076" cy="9722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Content Placeholder 8"/>
          <p:cNvSpPr>
            <a:spLocks noGrp="1"/>
          </p:cNvSpPr>
          <p:nvPr>
            <p:ph idx="14"/>
          </p:nvPr>
        </p:nvSpPr>
        <p:spPr>
          <a:xfrm>
            <a:off x="2634913" y="2344704"/>
            <a:ext cx="2395596" cy="466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Content Placeholder 8"/>
          <p:cNvSpPr>
            <a:spLocks noGrp="1"/>
          </p:cNvSpPr>
          <p:nvPr>
            <p:ph idx="15"/>
          </p:nvPr>
        </p:nvSpPr>
        <p:spPr>
          <a:xfrm>
            <a:off x="2634913" y="2973576"/>
            <a:ext cx="2395596" cy="466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Content Placeholder 8"/>
          <p:cNvSpPr>
            <a:spLocks noGrp="1"/>
          </p:cNvSpPr>
          <p:nvPr>
            <p:ph idx="16"/>
          </p:nvPr>
        </p:nvSpPr>
        <p:spPr>
          <a:xfrm>
            <a:off x="2634913" y="1740493"/>
            <a:ext cx="2395596" cy="466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9760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9"/>
          <p:cNvSpPr>
            <a:spLocks noGrp="1"/>
          </p:cNvSpPr>
          <p:nvPr>
            <p:ph idx="17"/>
          </p:nvPr>
        </p:nvSpPr>
        <p:spPr>
          <a:xfrm>
            <a:off x="5580011" y="1567862"/>
            <a:ext cx="3137074" cy="3179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-3593"/>
            <a:ext cx="2593574" cy="5147093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586438" y="-3593"/>
            <a:ext cx="2490422" cy="5143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C3D69"/>
                </a:solidFill>
              </a:rPr>
              <a:t> 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586438" y="1657350"/>
            <a:ext cx="2490422" cy="609600"/>
          </a:xfrm>
          <a:prstGeom prst="rect">
            <a:avLst/>
          </a:prstGeom>
          <a:solidFill>
            <a:srgbClr val="105BA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586438" y="2281220"/>
            <a:ext cx="2490422" cy="609600"/>
          </a:xfrm>
          <a:prstGeom prst="rect">
            <a:avLst/>
          </a:prstGeom>
          <a:solidFill>
            <a:srgbClr val="105BA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244167" y="3794109"/>
            <a:ext cx="3214033" cy="5078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5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Tuition Planning</a:t>
            </a:r>
          </a:p>
          <a:p>
            <a:r>
              <a:rPr lang="en-US" sz="1200" dirty="0">
                <a:solidFill>
                  <a:srgbClr val="FFFFFF"/>
                </a:solidFill>
                <a:cs typeface="Calibri"/>
              </a:rPr>
              <a:t>Model the Impact of Changes in Tuition Revenue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251074" y="861960"/>
            <a:ext cx="736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/>
                <a:cs typeface="Calibri"/>
              </a:rPr>
              <a:t>ROLE</a:t>
            </a: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53438" y="861960"/>
            <a:ext cx="1490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HIGHLIGHTS</a:t>
            </a:r>
          </a:p>
        </p:txBody>
      </p:sp>
      <p:sp>
        <p:nvSpPr>
          <p:cNvPr id="22" name="Isosceles Triangle 21"/>
          <p:cNvSpPr/>
          <p:nvPr userDrawn="1"/>
        </p:nvSpPr>
        <p:spPr>
          <a:xfrm rot="16200000" flipV="1">
            <a:off x="2486319" y="1886784"/>
            <a:ext cx="368360" cy="167436"/>
          </a:xfrm>
          <a:prstGeom prst="triangl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 userDrawn="1"/>
        </p:nvSpPr>
        <p:spPr>
          <a:xfrm rot="16200000" flipV="1">
            <a:off x="2486319" y="2481104"/>
            <a:ext cx="368360" cy="167436"/>
          </a:xfrm>
          <a:prstGeom prst="triangl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90600" y="0"/>
            <a:ext cx="609600" cy="277090"/>
            <a:chOff x="4139453" y="-33641"/>
            <a:chExt cx="838200" cy="381000"/>
          </a:xfrm>
        </p:grpSpPr>
        <p:sp>
          <p:nvSpPr>
            <p:cNvPr id="26" name="Isosceles Triangle 25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 descr="gro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32" y="901857"/>
            <a:ext cx="375395" cy="375395"/>
          </a:xfrm>
          <a:prstGeom prst="rect">
            <a:avLst/>
          </a:prstGeom>
        </p:spPr>
      </p:pic>
      <p:pic>
        <p:nvPicPr>
          <p:cNvPr id="29" name="Picture 28" descr="loup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28" y="914128"/>
            <a:ext cx="333718" cy="333718"/>
          </a:xfrm>
          <a:prstGeom prst="rect">
            <a:avLst/>
          </a:prstGeom>
        </p:spPr>
      </p:pic>
      <p:sp>
        <p:nvSpPr>
          <p:cNvPr id="30" name="Content Placeholder 8"/>
          <p:cNvSpPr>
            <a:spLocks noGrp="1"/>
          </p:cNvSpPr>
          <p:nvPr>
            <p:ph idx="12" hasCustomPrompt="1"/>
          </p:nvPr>
        </p:nvSpPr>
        <p:spPr>
          <a:xfrm>
            <a:off x="395554" y="938987"/>
            <a:ext cx="1971745" cy="9722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177" indent="0">
              <a:buNone/>
              <a:defRPr b="1">
                <a:solidFill>
                  <a:srgbClr val="FFFFFF"/>
                </a:solidFill>
              </a:defRPr>
            </a:lvl2pPr>
            <a:lvl3pPr marL="914356" indent="0">
              <a:buNone/>
              <a:defRPr b="1">
                <a:solidFill>
                  <a:srgbClr val="FFFFFF"/>
                </a:solidFill>
              </a:defRPr>
            </a:lvl3pPr>
            <a:lvl4pPr marL="1371532" indent="0">
              <a:buNone/>
              <a:defRPr b="1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idx="13"/>
          </p:nvPr>
        </p:nvSpPr>
        <p:spPr>
          <a:xfrm>
            <a:off x="395553" y="1925455"/>
            <a:ext cx="1984076" cy="9722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Content Placeholder 8"/>
          <p:cNvSpPr>
            <a:spLocks noGrp="1"/>
          </p:cNvSpPr>
          <p:nvPr>
            <p:ph idx="14"/>
          </p:nvPr>
        </p:nvSpPr>
        <p:spPr>
          <a:xfrm>
            <a:off x="2644392" y="2344704"/>
            <a:ext cx="2386118" cy="466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Content Placeholder 8"/>
          <p:cNvSpPr>
            <a:spLocks noGrp="1"/>
          </p:cNvSpPr>
          <p:nvPr>
            <p:ph idx="16"/>
          </p:nvPr>
        </p:nvSpPr>
        <p:spPr>
          <a:xfrm>
            <a:off x="2644392" y="1740493"/>
            <a:ext cx="2386118" cy="466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204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9"/>
          <p:cNvSpPr>
            <a:spLocks noGrp="1"/>
          </p:cNvSpPr>
          <p:nvPr>
            <p:ph idx="17"/>
          </p:nvPr>
        </p:nvSpPr>
        <p:spPr>
          <a:xfrm>
            <a:off x="5580011" y="1567862"/>
            <a:ext cx="3137074" cy="3179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-3592"/>
            <a:ext cx="2593574" cy="5147092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586438" y="-3593"/>
            <a:ext cx="2490422" cy="5143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C3D69"/>
                </a:solidFill>
              </a:rPr>
              <a:t> 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586438" y="1657350"/>
            <a:ext cx="2490422" cy="609600"/>
          </a:xfrm>
          <a:prstGeom prst="rect">
            <a:avLst/>
          </a:prstGeom>
          <a:solidFill>
            <a:srgbClr val="105BA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244167" y="3794109"/>
            <a:ext cx="3214033" cy="5078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5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Tuition Planning</a:t>
            </a:r>
          </a:p>
          <a:p>
            <a:r>
              <a:rPr lang="en-US" sz="1200" dirty="0">
                <a:solidFill>
                  <a:srgbClr val="FFFFFF"/>
                </a:solidFill>
                <a:cs typeface="Calibri"/>
              </a:rPr>
              <a:t>Model the Impact of Changes in Tuition Revenue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251074" y="861960"/>
            <a:ext cx="736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/>
                <a:cs typeface="Calibri"/>
              </a:rPr>
              <a:t>ROLE</a:t>
            </a: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53438" y="861960"/>
            <a:ext cx="1490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HIGHLIGHTS</a:t>
            </a:r>
          </a:p>
        </p:txBody>
      </p:sp>
      <p:sp>
        <p:nvSpPr>
          <p:cNvPr id="22" name="Isosceles Triangle 21"/>
          <p:cNvSpPr/>
          <p:nvPr userDrawn="1"/>
        </p:nvSpPr>
        <p:spPr>
          <a:xfrm rot="16200000" flipV="1">
            <a:off x="2486319" y="1886784"/>
            <a:ext cx="368360" cy="167436"/>
          </a:xfrm>
          <a:prstGeom prst="triangl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90600" y="0"/>
            <a:ext cx="609600" cy="277090"/>
            <a:chOff x="4139453" y="-33641"/>
            <a:chExt cx="838200" cy="381000"/>
          </a:xfrm>
        </p:grpSpPr>
        <p:sp>
          <p:nvSpPr>
            <p:cNvPr id="26" name="Isosceles Triangle 25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 descr="gro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32" y="901857"/>
            <a:ext cx="375395" cy="375395"/>
          </a:xfrm>
          <a:prstGeom prst="rect">
            <a:avLst/>
          </a:prstGeom>
        </p:spPr>
      </p:pic>
      <p:pic>
        <p:nvPicPr>
          <p:cNvPr id="29" name="Picture 28" descr="loup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28" y="914128"/>
            <a:ext cx="333718" cy="333718"/>
          </a:xfrm>
          <a:prstGeom prst="rect">
            <a:avLst/>
          </a:prstGeom>
        </p:spPr>
      </p:pic>
      <p:sp>
        <p:nvSpPr>
          <p:cNvPr id="30" name="Content Placeholder 8"/>
          <p:cNvSpPr>
            <a:spLocks noGrp="1"/>
          </p:cNvSpPr>
          <p:nvPr>
            <p:ph idx="12" hasCustomPrompt="1"/>
          </p:nvPr>
        </p:nvSpPr>
        <p:spPr>
          <a:xfrm>
            <a:off x="395554" y="938987"/>
            <a:ext cx="1971745" cy="9722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177" indent="0">
              <a:buNone/>
              <a:defRPr b="1">
                <a:solidFill>
                  <a:srgbClr val="FFFFFF"/>
                </a:solidFill>
              </a:defRPr>
            </a:lvl2pPr>
            <a:lvl3pPr marL="914356" indent="0">
              <a:buNone/>
              <a:defRPr b="1">
                <a:solidFill>
                  <a:srgbClr val="FFFFFF"/>
                </a:solidFill>
              </a:defRPr>
            </a:lvl3pPr>
            <a:lvl4pPr marL="1371532" indent="0">
              <a:buNone/>
              <a:defRPr b="1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idx="13"/>
          </p:nvPr>
        </p:nvSpPr>
        <p:spPr>
          <a:xfrm>
            <a:off x="395553" y="1925455"/>
            <a:ext cx="1984076" cy="9722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Content Placeholder 8"/>
          <p:cNvSpPr>
            <a:spLocks noGrp="1"/>
          </p:cNvSpPr>
          <p:nvPr>
            <p:ph idx="16"/>
          </p:nvPr>
        </p:nvSpPr>
        <p:spPr>
          <a:xfrm>
            <a:off x="2644392" y="1740493"/>
            <a:ext cx="2386118" cy="466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7" indent="0">
              <a:buNone/>
              <a:defRPr sz="1600">
                <a:solidFill>
                  <a:srgbClr val="FFFFFF"/>
                </a:solidFill>
              </a:defRPr>
            </a:lvl2pPr>
            <a:lvl3pPr marL="914356" indent="0">
              <a:buNone/>
              <a:defRPr sz="1600">
                <a:solidFill>
                  <a:srgbClr val="FFFFFF"/>
                </a:solidFill>
              </a:defRPr>
            </a:lvl3pPr>
            <a:lvl4pPr marL="1371532" indent="0">
              <a:buNone/>
              <a:defRPr sz="16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0071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Diagonal Stripe 41"/>
          <p:cNvSpPr/>
          <p:nvPr userDrawn="1"/>
        </p:nvSpPr>
        <p:spPr>
          <a:xfrm rot="2700000">
            <a:off x="2915031" y="3351338"/>
            <a:ext cx="3584322" cy="3584324"/>
          </a:xfrm>
          <a:prstGeom prst="diagStrip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636367" y="602218"/>
            <a:ext cx="141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6279882" y="602218"/>
            <a:ext cx="130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05BA8"/>
                </a:solidFill>
              </a:rPr>
              <a:t>OBJECTIVES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553200" y="-19050"/>
            <a:ext cx="609600" cy="277090"/>
            <a:chOff x="4139453" y="-33641"/>
            <a:chExt cx="838200" cy="381000"/>
          </a:xfrm>
        </p:grpSpPr>
        <p:sp>
          <p:nvSpPr>
            <p:cNvPr id="34" name="Isosceles Triangle 33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Isosceles Triangle 34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105BA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1981200" y="0"/>
            <a:ext cx="609600" cy="277090"/>
            <a:chOff x="4139453" y="-33641"/>
            <a:chExt cx="838200" cy="381000"/>
          </a:xfrm>
        </p:grpSpPr>
        <p:sp>
          <p:nvSpPr>
            <p:cNvPr id="37" name="Isosceles Triangle 36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Isosceles Triangle 37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9" name="Straight Connector 38"/>
          <p:cNvCxnSpPr/>
          <p:nvPr userDrawn="1"/>
        </p:nvCxnSpPr>
        <p:spPr>
          <a:xfrm>
            <a:off x="1981200" y="1123950"/>
            <a:ext cx="533400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546272" y="1123950"/>
            <a:ext cx="533400" cy="0"/>
          </a:xfrm>
          <a:prstGeom prst="line">
            <a:avLst/>
          </a:prstGeom>
          <a:ln w="28575" cmpd="sng">
            <a:solidFill>
              <a:srgbClr val="105BA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Content Placeholder 8"/>
          <p:cNvSpPr>
            <a:spLocks noGrp="1"/>
          </p:cNvSpPr>
          <p:nvPr>
            <p:ph idx="13"/>
          </p:nvPr>
        </p:nvSpPr>
        <p:spPr>
          <a:xfrm>
            <a:off x="671249" y="1350333"/>
            <a:ext cx="3237260" cy="21392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77" indent="0">
              <a:buNone/>
              <a:defRPr>
                <a:solidFill>
                  <a:srgbClr val="FFFFFF"/>
                </a:solidFill>
              </a:defRPr>
            </a:lvl2pPr>
            <a:lvl3pPr marL="914356" indent="0">
              <a:buNone/>
              <a:defRPr>
                <a:solidFill>
                  <a:srgbClr val="FFFFFF"/>
                </a:solidFill>
              </a:defRPr>
            </a:lvl3pPr>
            <a:lvl4pPr marL="1371532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Content Placeholder 8"/>
          <p:cNvSpPr>
            <a:spLocks noGrp="1"/>
          </p:cNvSpPr>
          <p:nvPr>
            <p:ph idx="14"/>
          </p:nvPr>
        </p:nvSpPr>
        <p:spPr>
          <a:xfrm>
            <a:off x="5196242" y="1350333"/>
            <a:ext cx="3237260" cy="21392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177" indent="0">
              <a:buNone/>
              <a:defRPr>
                <a:solidFill>
                  <a:srgbClr val="FFFFFF"/>
                </a:solidFill>
              </a:defRPr>
            </a:lvl2pPr>
            <a:lvl3pPr marL="914356" indent="0">
              <a:buNone/>
              <a:defRPr>
                <a:solidFill>
                  <a:srgbClr val="FFFFFF"/>
                </a:solidFill>
              </a:defRPr>
            </a:lvl3pPr>
            <a:lvl4pPr marL="1371532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9760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9543" y="0"/>
            <a:ext cx="304445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044457" cy="51435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31610" y="0"/>
            <a:ext cx="308078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/>
            <a:endParaRPr lang="en-US" dirty="0"/>
          </a:p>
        </p:txBody>
      </p:sp>
      <p:sp>
        <p:nvSpPr>
          <p:cNvPr id="28" name="Diagonal Stripe 27"/>
          <p:cNvSpPr/>
          <p:nvPr userDrawn="1"/>
        </p:nvSpPr>
        <p:spPr>
          <a:xfrm rot="2700000">
            <a:off x="2762631" y="3351338"/>
            <a:ext cx="3584322" cy="3584324"/>
          </a:xfrm>
          <a:prstGeom prst="diagStrip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5514" y="1197581"/>
            <a:ext cx="1373429" cy="400101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CHALLENGE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217429" y="0"/>
            <a:ext cx="609600" cy="277090"/>
            <a:chOff x="4139453" y="-33641"/>
            <a:chExt cx="838200" cy="381000"/>
          </a:xfrm>
        </p:grpSpPr>
        <p:sp>
          <p:nvSpPr>
            <p:cNvPr id="9" name="Isosceles Triangle 8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1255529" y="1719312"/>
            <a:ext cx="533400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945900" y="1216631"/>
            <a:ext cx="1243699" cy="400101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SOLUTION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01048" y="1738362"/>
            <a:ext cx="533400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859360" y="1197581"/>
            <a:ext cx="1524824" cy="40010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RESULTS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316972" y="0"/>
            <a:ext cx="609600" cy="277090"/>
            <a:chOff x="4139453" y="-33641"/>
            <a:chExt cx="838200" cy="381000"/>
          </a:xfrm>
        </p:grpSpPr>
        <p:sp>
          <p:nvSpPr>
            <p:cNvPr id="16" name="Isosceles Triangle 15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7355071" y="1719312"/>
            <a:ext cx="533400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 userDrawn="1"/>
        </p:nvGrpSpPr>
        <p:grpSpPr>
          <a:xfrm>
            <a:off x="4272515" y="0"/>
            <a:ext cx="609600" cy="277090"/>
            <a:chOff x="4139453" y="-33641"/>
            <a:chExt cx="838200" cy="381000"/>
          </a:xfrm>
        </p:grpSpPr>
        <p:sp>
          <p:nvSpPr>
            <p:cNvPr id="23" name="Isosceles Triangle 22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2017 Kaufman, Hall &amp; Associates, LLC. All rights reserved.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idx="12"/>
          </p:nvPr>
        </p:nvSpPr>
        <p:spPr>
          <a:xfrm>
            <a:off x="259925" y="1950115"/>
            <a:ext cx="2638969" cy="1983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77" indent="0">
              <a:buNone/>
              <a:defRPr>
                <a:solidFill>
                  <a:srgbClr val="FFFFFF"/>
                </a:solidFill>
              </a:defRPr>
            </a:lvl2pPr>
            <a:lvl3pPr marL="914356" indent="0">
              <a:buNone/>
              <a:defRPr>
                <a:solidFill>
                  <a:srgbClr val="FFFFFF"/>
                </a:solidFill>
              </a:defRPr>
            </a:lvl3pPr>
            <a:lvl4pPr marL="1371532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idx="13"/>
          </p:nvPr>
        </p:nvSpPr>
        <p:spPr>
          <a:xfrm>
            <a:off x="3260482" y="1942214"/>
            <a:ext cx="2638969" cy="1983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77" indent="0">
              <a:buNone/>
              <a:defRPr>
                <a:solidFill>
                  <a:srgbClr val="FFFFFF"/>
                </a:solidFill>
              </a:defRPr>
            </a:lvl2pPr>
            <a:lvl3pPr marL="914356" indent="0">
              <a:buNone/>
              <a:defRPr>
                <a:solidFill>
                  <a:srgbClr val="FFFFFF"/>
                </a:solidFill>
              </a:defRPr>
            </a:lvl3pPr>
            <a:lvl4pPr marL="1371532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8"/>
          <p:cNvSpPr>
            <a:spLocks noGrp="1"/>
          </p:cNvSpPr>
          <p:nvPr>
            <p:ph idx="14"/>
          </p:nvPr>
        </p:nvSpPr>
        <p:spPr>
          <a:xfrm>
            <a:off x="6305913" y="1942214"/>
            <a:ext cx="2638969" cy="1983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77" indent="0">
              <a:buNone/>
              <a:defRPr>
                <a:solidFill>
                  <a:srgbClr val="FFFFFF"/>
                </a:solidFill>
              </a:defRPr>
            </a:lvl2pPr>
            <a:lvl3pPr marL="914356" indent="0">
              <a:buNone/>
              <a:defRPr>
                <a:solidFill>
                  <a:srgbClr val="FFFFFF"/>
                </a:solidFill>
              </a:defRPr>
            </a:lvl3pPr>
            <a:lvl4pPr marL="1371532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032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67200" y="0"/>
            <a:ext cx="609600" cy="277090"/>
            <a:chOff x="4139453" y="-33641"/>
            <a:chExt cx="838200" cy="381000"/>
          </a:xfrm>
        </p:grpSpPr>
        <p:sp>
          <p:nvSpPr>
            <p:cNvPr id="7" name="Isosceles Triangle 6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 dirty="0">
                <a:solidFill>
                  <a:schemeClr val="bg2"/>
                </a:solidFill>
                <a:cs typeface="Calibri"/>
              </a:rPr>
              <a:t>HEADER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09000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877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/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8696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05199" y="-3592"/>
            <a:ext cx="5660698" cy="5147092"/>
          </a:xfrm>
          <a:prstGeom prst="rect">
            <a:avLst/>
          </a:prstGeom>
          <a:solidFill>
            <a:srgbClr val="E6E6E6">
              <a:alpha val="7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/>
          <p:cNvSpPr/>
          <p:nvPr userDrawn="1"/>
        </p:nvSpPr>
        <p:spPr>
          <a:xfrm rot="10800000" flipH="1">
            <a:off x="3498260" y="-3593"/>
            <a:ext cx="1295400" cy="5187399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0" y="1581150"/>
            <a:ext cx="1219200" cy="3562350"/>
          </a:xfrm>
          <a:prstGeom prst="rtTriangle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 rot="10800000" flipH="1">
            <a:off x="0" y="0"/>
            <a:ext cx="694510" cy="2800350"/>
          </a:xfrm>
          <a:prstGeom prst="rtTriangle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16304" y="1581150"/>
            <a:ext cx="533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717469" y="1698307"/>
            <a:ext cx="14029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0" dirty="0">
                <a:solidFill>
                  <a:srgbClr val="000000"/>
                </a:solidFill>
                <a:latin typeface="Calibri"/>
                <a:cs typeface="Calibri"/>
              </a:rPr>
              <a:t>AGENDA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997212" y="4891101"/>
            <a:ext cx="2077425" cy="18466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/>
              <a:t>© 2017 Kaufman, Hall &amp; Associates, LLC. All rights reserved.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2" hasCustomPrompt="1"/>
          </p:nvPr>
        </p:nvSpPr>
        <p:spPr>
          <a:xfrm>
            <a:off x="4970554" y="1564875"/>
            <a:ext cx="3390011" cy="252242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/>
            </a:lvl1pPr>
          </a:lstStyle>
          <a:p>
            <a:pPr marL="274320" indent="-274320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Agenda item</a:t>
            </a:r>
          </a:p>
          <a:p>
            <a:pPr marL="274320" indent="-274320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Agenda item</a:t>
            </a:r>
          </a:p>
          <a:p>
            <a:pPr marL="274320" indent="-274320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Agenda item</a:t>
            </a:r>
          </a:p>
          <a:p>
            <a:pPr marL="274320" indent="-274320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Agenda item</a:t>
            </a:r>
          </a:p>
          <a:p>
            <a:pPr marL="274320" indent="-274320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319686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63904" y="1428750"/>
            <a:ext cx="533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 rot="10800000" flipH="1">
            <a:off x="4019176" y="-3592"/>
            <a:ext cx="2229224" cy="5187399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/>
              <a:t>© 2017 Kaufman, Hall &amp; Associates, LLC. All rights reserved.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543050"/>
            <a:ext cx="4495800" cy="1638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 i="0" baseline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DIVIDER HEADER</a:t>
            </a:r>
          </a:p>
        </p:txBody>
      </p:sp>
    </p:spTree>
    <p:extLst>
      <p:ext uri="{BB962C8B-B14F-4D97-AF65-F5344CB8AC3E}">
        <p14:creationId xmlns:p14="http://schemas.microsoft.com/office/powerpoint/2010/main" val="32801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63904" y="1428750"/>
            <a:ext cx="533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 rot="10800000" flipH="1">
            <a:off x="4019176" y="-3592"/>
            <a:ext cx="2229224" cy="5187399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/>
              <a:t>© 2017 Kaufman, Hall &amp; Associates, LLC. All rights reserved.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30331" y="0"/>
            <a:ext cx="5113669" cy="516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rot="10800000" flipH="1">
            <a:off x="4008686" y="-3592"/>
            <a:ext cx="2229224" cy="5187399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7395894" y="3389551"/>
            <a:ext cx="2397006" cy="1143000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7870497" y="3105150"/>
            <a:ext cx="2057400" cy="533400"/>
          </a:xfrm>
          <a:prstGeom prst="triangle">
            <a:avLst/>
          </a:prstGeom>
          <a:solidFill>
            <a:srgbClr val="FFFFFF">
              <a:alpha val="39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7391400" y="285750"/>
            <a:ext cx="1422400" cy="48347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543050"/>
            <a:ext cx="4495800" cy="1638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 i="0" baseline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DIVIDER HEADER</a:t>
            </a:r>
          </a:p>
        </p:txBody>
      </p:sp>
    </p:spTree>
    <p:extLst>
      <p:ext uri="{BB962C8B-B14F-4D97-AF65-F5344CB8AC3E}">
        <p14:creationId xmlns:p14="http://schemas.microsoft.com/office/powerpoint/2010/main" val="200577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7" name="Isosceles Triangle 6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/>
              <a:t>© 2017 Kaufman, Hall &amp; Associates, LLC.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 dirty="0">
                <a:solidFill>
                  <a:schemeClr val="bg2"/>
                </a:solidFill>
                <a:cs typeface="Calibri"/>
              </a:rPr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77001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0"/>
          </p:nvPr>
        </p:nvSpPr>
        <p:spPr>
          <a:xfrm>
            <a:off x="457200" y="1123950"/>
            <a:ext cx="8229600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 dirty="0">
                <a:solidFill>
                  <a:schemeClr val="bg2"/>
                </a:solidFill>
                <a:cs typeface="Calibri"/>
              </a:rPr>
              <a:t>HEADER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/>
              <a:t>© 2017 Kaufman, Hall &amp; Associates, LLC. All rights reserved.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15" name="Isosceles Triangle 14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44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0"/>
          </p:nvPr>
        </p:nvSpPr>
        <p:spPr>
          <a:xfrm>
            <a:off x="457200" y="1123950"/>
            <a:ext cx="4038600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1"/>
          </p:nvPr>
        </p:nvSpPr>
        <p:spPr>
          <a:xfrm>
            <a:off x="4648200" y="1123950"/>
            <a:ext cx="4038600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10" name="Isosceles Triangle 9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105BA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 dirty="0">
                <a:solidFill>
                  <a:schemeClr val="bg2"/>
                </a:solidFill>
                <a:cs typeface="Calibri"/>
              </a:rPr>
              <a:t>HEADER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/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007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dy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0"/>
          </p:nvPr>
        </p:nvSpPr>
        <p:spPr>
          <a:xfrm>
            <a:off x="457200" y="1125650"/>
            <a:ext cx="5410200" cy="35121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1"/>
          </p:nvPr>
        </p:nvSpPr>
        <p:spPr>
          <a:xfrm>
            <a:off x="6019800" y="1125650"/>
            <a:ext cx="2667000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9" name="Isosceles Triangle 8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105BA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 dirty="0">
                <a:solidFill>
                  <a:schemeClr val="bg2"/>
                </a:solidFill>
                <a:cs typeface="Calibri"/>
              </a:rPr>
              <a:t>HEADER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/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323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8"/>
          <p:cNvSpPr>
            <a:spLocks noGrp="1"/>
          </p:cNvSpPr>
          <p:nvPr>
            <p:ph idx="12"/>
          </p:nvPr>
        </p:nvSpPr>
        <p:spPr>
          <a:xfrm>
            <a:off x="457199" y="1123950"/>
            <a:ext cx="2638969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endParaRPr lang="en-US" dirty="0"/>
          </a:p>
        </p:txBody>
      </p:sp>
      <p:sp>
        <p:nvSpPr>
          <p:cNvPr id="4" name="Content Placeholder 9"/>
          <p:cNvSpPr>
            <a:spLocks noGrp="1"/>
          </p:cNvSpPr>
          <p:nvPr>
            <p:ph idx="13"/>
          </p:nvPr>
        </p:nvSpPr>
        <p:spPr>
          <a:xfrm>
            <a:off x="3249705" y="1123950"/>
            <a:ext cx="2638969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idx="14"/>
          </p:nvPr>
        </p:nvSpPr>
        <p:spPr>
          <a:xfrm>
            <a:off x="6047830" y="1123950"/>
            <a:ext cx="2638969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8" name="Isosceles Triangle 7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105BA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r>
              <a:rPr lang="en-US" sz="2000" b="1" dirty="0">
                <a:solidFill>
                  <a:schemeClr val="bg2"/>
                </a:solidFill>
                <a:cs typeface="Calibri"/>
              </a:rPr>
              <a:t>HEADER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909" y="4901685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/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2300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23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73" r:id="rId2"/>
    <p:sldLayoutId id="2147483682" r:id="rId3"/>
    <p:sldLayoutId id="2147483721" r:id="rId4"/>
    <p:sldLayoutId id="2147483675" r:id="rId5"/>
    <p:sldLayoutId id="2147483683" r:id="rId6"/>
    <p:sldLayoutId id="2147483678" r:id="rId7"/>
    <p:sldLayoutId id="2147483680" r:id="rId8"/>
    <p:sldLayoutId id="2147483679" r:id="rId9"/>
    <p:sldLayoutId id="2147483714" r:id="rId10"/>
    <p:sldLayoutId id="2147483717" r:id="rId11"/>
    <p:sldLayoutId id="2147483718" r:id="rId12"/>
    <p:sldLayoutId id="2147483719" r:id="rId13"/>
    <p:sldLayoutId id="2147483716" r:id="rId14"/>
    <p:sldLayoutId id="2147483713" r:id="rId15"/>
    <p:sldLayoutId id="2147483674" r:id="rId16"/>
    <p:sldLayoutId id="2147483676" r:id="rId17"/>
    <p:sldLayoutId id="2147483672" r:id="rId18"/>
  </p:sldLayoutIdLst>
  <p:hf hdr="0" ftr="0" dt="0"/>
  <p:txStyles>
    <p:titleStyle>
      <a:lvl1pPr algn="ctr" defTabSz="914355" rtl="0" eaLnBrk="1" latinLnBrk="0" hangingPunct="1">
        <a:spcBef>
          <a:spcPct val="0"/>
        </a:spcBef>
        <a:buNone/>
        <a:defRPr sz="2000" kern="1200">
          <a:solidFill>
            <a:srgbClr val="005DA6"/>
          </a:solidFill>
          <a:latin typeface="Calibri"/>
          <a:ea typeface="+mj-ea"/>
          <a:cs typeface="Calibri"/>
        </a:defRPr>
      </a:lvl1pPr>
    </p:titleStyle>
    <p:bodyStyle>
      <a:lvl1pPr marL="342884" marR="0" indent="-342884" algn="l" defTabSz="91435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DA6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3" marR="0" indent="-285736" algn="l" defTabSz="91435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DA6"/>
        </a:buClr>
        <a:buSzTx/>
        <a:buFont typeface="Calibri" panose="020F0502020204030204" pitchFamily="34" charset="0"/>
        <a:buChar char="−"/>
        <a:tabLst/>
        <a:defRPr sz="20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4" marR="0" indent="-228588" algn="l" defTabSz="91435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DA6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20" marR="0" indent="-228588" algn="l" defTabSz="91435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DA6"/>
        </a:buClr>
        <a:buSzTx/>
        <a:buFont typeface="Calibri" panose="020F0502020204030204" pitchFamily="34" charset="0"/>
        <a:buChar char="−"/>
        <a:tabLst/>
        <a:defRPr sz="18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7" marR="0" indent="-228588" algn="l" defTabSz="91435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DA6"/>
        </a:buClr>
        <a:buSzTx/>
        <a:buFont typeface="Calibri" panose="020F0502020204030204" pitchFamily="34" charset="0"/>
        <a:buChar char="»"/>
        <a:tabLst/>
        <a:defRPr sz="1600" kern="1200">
          <a:solidFill>
            <a:schemeClr val="bg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0574" y="1087093"/>
            <a:ext cx="7943771" cy="1418896"/>
          </a:xfrm>
        </p:spPr>
        <p:txBody>
          <a:bodyPr/>
          <a:lstStyle/>
          <a:p>
            <a:r>
              <a:rPr lang="en-US" dirty="0"/>
              <a:t>Financial Outlook: 2018 Report for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166389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17637"/>
            <a:ext cx="9143999" cy="1777181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hart 23"/>
          <p:cNvGraphicFramePr/>
          <p:nvPr>
            <p:extLst/>
          </p:nvPr>
        </p:nvGraphicFramePr>
        <p:xfrm>
          <a:off x="184188" y="1051273"/>
          <a:ext cx="2590810" cy="172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2617470" y="1779639"/>
            <a:ext cx="5870226" cy="796414"/>
          </a:xfrm>
          <a:noFill/>
        </p:spPr>
        <p:txBody>
          <a:bodyPr lIns="0" tIns="0" rIns="0" bIns="0">
            <a:noAutofit/>
          </a:bodyPr>
          <a:lstStyle/>
          <a:p>
            <a:pPr marL="0" indent="0">
              <a:lnSpc>
                <a:spcPts val="1600"/>
              </a:lnSpc>
              <a:buNone/>
            </a:pPr>
            <a:r>
              <a:rPr lang="en-US" sz="1600" dirty="0">
                <a:solidFill>
                  <a:schemeClr val="bg1"/>
                </a:solidFill>
              </a:rPr>
              <a:t>Goals your institutions plans for current year</a:t>
            </a:r>
          </a:p>
          <a:p>
            <a:pPr marL="182880" lvl="1" indent="-182880">
              <a:lnSpc>
                <a:spcPts val="1600"/>
              </a:lnSpc>
              <a:spcBef>
                <a:spcPts val="600"/>
              </a:spcBef>
              <a:buClr>
                <a:srgbClr val="4EC1E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Increase revenue</a:t>
            </a:r>
          </a:p>
          <a:p>
            <a:pPr marL="182880" lvl="1" indent="-182880">
              <a:lnSpc>
                <a:spcPts val="1600"/>
              </a:lnSpc>
              <a:spcBef>
                <a:spcPts val="600"/>
              </a:spcBef>
              <a:buClr>
                <a:srgbClr val="4EC1E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Decrease costs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Revenue and Reducing Expenses Are Top Institutional Goals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9866" y="1293703"/>
            <a:ext cx="62069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believe their current business model is not sustainable</a:t>
            </a:r>
          </a:p>
        </p:txBody>
      </p:sp>
      <p:sp>
        <p:nvSpPr>
          <p:cNvPr id="17" name="Oval 16"/>
          <p:cNvSpPr/>
          <p:nvPr/>
        </p:nvSpPr>
        <p:spPr>
          <a:xfrm>
            <a:off x="830209" y="1265492"/>
            <a:ext cx="1298768" cy="1298768"/>
          </a:xfrm>
          <a:prstGeom prst="ellips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105BA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7145" y="1505094"/>
            <a:ext cx="1085785" cy="830993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47</a:t>
            </a:r>
            <a:r>
              <a:rPr lang="en-US" sz="4000" baseline="30000" dirty="0">
                <a:solidFill>
                  <a:srgbClr val="FFFFFF"/>
                </a:solidFill>
              </a:rPr>
              <a:t>%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62981" y="1681317"/>
            <a:ext cx="668101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hart 25"/>
          <p:cNvGraphicFramePr/>
          <p:nvPr>
            <p:extLst/>
          </p:nvPr>
        </p:nvGraphicFramePr>
        <p:xfrm>
          <a:off x="678425" y="2905433"/>
          <a:ext cx="7809271" cy="203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320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/>
          </p:nvPr>
        </p:nvGraphicFramePr>
        <p:xfrm>
          <a:off x="678425" y="2811780"/>
          <a:ext cx="7809271" cy="2263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003162"/>
            <a:ext cx="9144000" cy="1002804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977267" y="1119814"/>
            <a:ext cx="7183754" cy="430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chemeClr val="bg1"/>
                </a:solidFill>
              </a:rPr>
              <a:t>Top financial planning and analysis initiatives for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Planning and Budgeting are Top 2018 Finance Initiatives </a:t>
            </a:r>
            <a:br>
              <a:rPr lang="en-US" dirty="0"/>
            </a:br>
            <a:r>
              <a:rPr lang="en-US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425" y="2176924"/>
            <a:ext cx="7596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Which of the following financial planning and analysis initiatives are your institution looking to improve in the coming academic year?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1357" y="1553000"/>
            <a:ext cx="503525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0" lvl="1" algn="ctr">
              <a:lnSpc>
                <a:spcPts val="1800"/>
              </a:lnSpc>
              <a:buClr>
                <a:srgbClr val="4EC1E0"/>
              </a:buClr>
            </a:pPr>
            <a:r>
              <a:rPr lang="en-US" sz="1600" dirty="0">
                <a:solidFill>
                  <a:srgbClr val="4EC1E0"/>
                </a:solidFill>
              </a:rPr>
              <a:t>●</a:t>
            </a:r>
            <a:r>
              <a:rPr lang="en-US" sz="1600" dirty="0">
                <a:solidFill>
                  <a:schemeClr val="bg1"/>
                </a:solidFill>
              </a:rPr>
              <a:t> Budgeting           </a:t>
            </a:r>
            <a:r>
              <a:rPr lang="en-US" sz="1600" dirty="0">
                <a:solidFill>
                  <a:srgbClr val="4EC1E0"/>
                </a:solidFill>
              </a:rPr>
              <a:t>●</a:t>
            </a:r>
            <a:r>
              <a:rPr lang="en-US" sz="1600" dirty="0">
                <a:solidFill>
                  <a:schemeClr val="bg1"/>
                </a:solidFill>
              </a:rPr>
              <a:t> Reporting</a:t>
            </a:r>
            <a:r>
              <a:rPr lang="en-US" sz="1600" dirty="0">
                <a:solidFill>
                  <a:srgbClr val="4EC1E0"/>
                </a:solidFill>
              </a:rPr>
              <a:t>           ●</a:t>
            </a:r>
            <a:r>
              <a:rPr lang="en-US" sz="1600" dirty="0">
                <a:solidFill>
                  <a:schemeClr val="bg1"/>
                </a:solidFill>
              </a:rPr>
              <a:t> Long-range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4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Practices and Tools Enhance Agility in a Changing Environment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9959" y="1090590"/>
            <a:ext cx="1263769" cy="923326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cs typeface="Calibri"/>
              </a:rPr>
              <a:t>64</a:t>
            </a:r>
            <a:r>
              <a:rPr lang="en-US" sz="4400" b="1" baseline="30000" dirty="0">
                <a:solidFill>
                  <a:schemeClr val="accent1"/>
                </a:solidFill>
                <a:cs typeface="Calibri"/>
              </a:rPr>
              <a:t>%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307" y="2465908"/>
            <a:ext cx="3657600" cy="1562282"/>
          </a:xfrm>
          <a:prstGeom prst="roundRect">
            <a:avLst>
              <a:gd name="adj" fmla="val 2300"/>
            </a:avLst>
          </a:prstGeom>
          <a:solidFill>
            <a:schemeClr val="accent1"/>
          </a:solidFill>
          <a:ln w="190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1839960" y="1962992"/>
            <a:ext cx="1074299" cy="45719"/>
          </a:xfrm>
          <a:prstGeom prst="roundRect">
            <a:avLst>
              <a:gd name="adj" fmla="val 2300"/>
            </a:avLst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308" y="2601434"/>
            <a:ext cx="3657599" cy="1323435"/>
          </a:xfrm>
          <a:prstGeom prst="rect">
            <a:avLst/>
          </a:prstGeom>
          <a:noFill/>
        </p:spPr>
        <p:txBody>
          <a:bodyPr wrap="square" lIns="457200" tIns="45718" rIns="457200" bIns="45718" rtlCol="0" anchor="t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cs typeface="Calibri"/>
              </a:rPr>
              <a:t>Acknowledge higher education is behind most other industries in terms of adopting modern financial planning practices </a:t>
            </a:r>
            <a:br>
              <a:rPr lang="en-US" sz="1600" b="1" dirty="0">
                <a:solidFill>
                  <a:prstClr val="white"/>
                </a:solidFill>
                <a:cs typeface="Calibri"/>
              </a:rPr>
            </a:br>
            <a:r>
              <a:rPr lang="en-US" sz="1600" b="1" dirty="0">
                <a:solidFill>
                  <a:prstClr val="white"/>
                </a:solidFill>
                <a:cs typeface="Calibri"/>
              </a:rPr>
              <a:t>and tools</a:t>
            </a:r>
          </a:p>
        </p:txBody>
      </p:sp>
      <p:sp>
        <p:nvSpPr>
          <p:cNvPr id="10" name="Chord 9"/>
          <p:cNvSpPr/>
          <p:nvPr/>
        </p:nvSpPr>
        <p:spPr>
          <a:xfrm rot="5400000" flipH="1">
            <a:off x="2262807" y="1884069"/>
            <a:ext cx="228600" cy="228600"/>
          </a:xfrm>
          <a:prstGeom prst="chord">
            <a:avLst>
              <a:gd name="adj1" fmla="val 5380583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77107" y="2030608"/>
            <a:ext cx="0" cy="435299"/>
          </a:xfrm>
          <a:prstGeom prst="line">
            <a:avLst/>
          </a:prstGeom>
          <a:ln w="28575" cmpd="sng">
            <a:solidFill>
              <a:schemeClr val="accent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04811" y="1025175"/>
            <a:ext cx="1160887" cy="923326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r>
              <a:rPr lang="en-US" sz="5400" b="1" dirty="0">
                <a:solidFill>
                  <a:schemeClr val="accent3"/>
                </a:solidFill>
                <a:cs typeface="Calibri"/>
              </a:rPr>
              <a:t>66</a:t>
            </a:r>
            <a:r>
              <a:rPr lang="en-US" sz="4400" b="1" baseline="30000" dirty="0">
                <a:solidFill>
                  <a:schemeClr val="accent3"/>
                </a:solidFill>
                <a:cs typeface="Calibri"/>
              </a:rPr>
              <a:t>%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4165" y="2465907"/>
            <a:ext cx="3657600" cy="1562283"/>
          </a:xfrm>
          <a:prstGeom prst="roundRect">
            <a:avLst>
              <a:gd name="adj" fmla="val 2300"/>
            </a:avLst>
          </a:prstGeom>
          <a:solidFill>
            <a:schemeClr val="accent3"/>
          </a:solidFill>
          <a:ln w="190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flipV="1">
            <a:off x="6253746" y="1870817"/>
            <a:ext cx="1074299" cy="45719"/>
          </a:xfrm>
          <a:prstGeom prst="roundRect">
            <a:avLst>
              <a:gd name="adj" fmla="val 2300"/>
            </a:avLst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4165" y="2601433"/>
            <a:ext cx="3657600" cy="1323435"/>
          </a:xfrm>
          <a:prstGeom prst="rect">
            <a:avLst/>
          </a:prstGeom>
          <a:noFill/>
        </p:spPr>
        <p:txBody>
          <a:bodyPr wrap="square" lIns="457200" tIns="45718" rIns="457200" bIns="45718" rtlCol="0" anchor="t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cs typeface="Calibri"/>
              </a:rPr>
              <a:t>Say they are not prepared to respond quickly to change, </a:t>
            </a:r>
            <a:br>
              <a:rPr lang="en-US" sz="1600" b="1" dirty="0">
                <a:solidFill>
                  <a:prstClr val="white"/>
                </a:solidFill>
                <a:cs typeface="Calibri"/>
              </a:rPr>
            </a:br>
            <a:r>
              <a:rPr lang="en-US" sz="1600" b="1" dirty="0">
                <a:solidFill>
                  <a:prstClr val="white"/>
                </a:solidFill>
                <a:cs typeface="Calibri"/>
              </a:rPr>
              <a:t>or were unsure if they could use existing tools and processes to do so</a:t>
            </a:r>
          </a:p>
        </p:txBody>
      </p:sp>
      <p:sp>
        <p:nvSpPr>
          <p:cNvPr id="16" name="Chord 15"/>
          <p:cNvSpPr/>
          <p:nvPr/>
        </p:nvSpPr>
        <p:spPr>
          <a:xfrm rot="5400000" flipH="1">
            <a:off x="6676593" y="1778079"/>
            <a:ext cx="228600" cy="228600"/>
          </a:xfrm>
          <a:prstGeom prst="chord">
            <a:avLst>
              <a:gd name="adj1" fmla="val 5380583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782965" y="2013916"/>
            <a:ext cx="12170" cy="457917"/>
          </a:xfrm>
          <a:prstGeom prst="line">
            <a:avLst/>
          </a:prstGeom>
          <a:ln w="28575" cmpd="sng">
            <a:solidFill>
              <a:schemeClr val="accent3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1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9" r="11897" b="48123"/>
          <a:stretch/>
        </p:blipFill>
        <p:spPr>
          <a:xfrm>
            <a:off x="0" y="1485900"/>
            <a:ext cx="9137552" cy="36576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0" y="2105702"/>
            <a:ext cx="9137552" cy="303779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8118" y="4363052"/>
            <a:ext cx="2908544" cy="369328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alignment </a:t>
            </a:r>
            <a:r>
              <a:rPr lang="en-US" u="sng" dirty="0">
                <a:solidFill>
                  <a:schemeClr val="bg2"/>
                </a:solidFill>
              </a:rPr>
              <a:t>with</a:t>
            </a:r>
            <a:r>
              <a:rPr lang="en-US" dirty="0">
                <a:solidFill>
                  <a:schemeClr val="bg2"/>
                </a:solidFill>
              </a:rPr>
              <a:t> strategic plan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-5404" y="983941"/>
            <a:ext cx="9144000" cy="1206038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         of institutions do not use a long-range plan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966" y="4864247"/>
            <a:ext cx="2695492" cy="18466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2017 Kaufman, Hall &amp; Associates, LLC. All rights reserved.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Must Be a Disciplined, Integrated, and Institution-Wide Activity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/>
          </p:nvPr>
        </p:nvGraphicFramePr>
        <p:xfrm>
          <a:off x="1532484" y="934552"/>
          <a:ext cx="1945685" cy="129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>
            <a:spLocks noChangeAspect="1"/>
          </p:cNvSpPr>
          <p:nvPr/>
        </p:nvSpPr>
        <p:spPr>
          <a:xfrm>
            <a:off x="2049346" y="1127134"/>
            <a:ext cx="911961" cy="911961"/>
          </a:xfrm>
          <a:prstGeom prst="ellips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105BA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9199" y="1256606"/>
            <a:ext cx="869321" cy="677104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</a:rPr>
              <a:t>14</a:t>
            </a:r>
            <a:r>
              <a:rPr lang="en-US" sz="3200" baseline="300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237032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PRIMARY GOAL OF LONG-RANGE PLAN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84151" y="4363051"/>
            <a:ext cx="3045249" cy="369328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capital planning and allocation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995718" y="2791985"/>
            <a:ext cx="2590810" cy="1727207"/>
            <a:chOff x="1018578" y="2791985"/>
            <a:chExt cx="2590810" cy="1727207"/>
          </a:xfrm>
        </p:grpSpPr>
        <p:graphicFrame>
          <p:nvGraphicFramePr>
            <p:cNvPr id="53" name="Chart 52"/>
            <p:cNvGraphicFramePr/>
            <p:nvPr>
              <p:extLst/>
            </p:nvPr>
          </p:nvGraphicFramePr>
          <p:xfrm>
            <a:off x="1018578" y="2791985"/>
            <a:ext cx="2590810" cy="17272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4" name="Oval 53"/>
            <p:cNvSpPr/>
            <p:nvPr/>
          </p:nvSpPr>
          <p:spPr>
            <a:xfrm>
              <a:off x="1664599" y="3006204"/>
              <a:ext cx="1298768" cy="1298768"/>
            </a:xfrm>
            <a:prstGeom prst="ellipse">
              <a:avLst/>
            </a:prstGeom>
            <a:solidFill>
              <a:srgbClr val="002D7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>
                <a:solidFill>
                  <a:srgbClr val="105BA8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01535" y="3245806"/>
              <a:ext cx="1085785" cy="830993"/>
            </a:xfrm>
            <a:prstGeom prst="rect">
              <a:avLst/>
            </a:prstGeom>
            <a:noFill/>
          </p:spPr>
          <p:txBody>
            <a:bodyPr wrap="square" lIns="91436" tIns="45718" rIns="91436" bIns="45718" rtlCol="0" anchor="t">
              <a:spAutoFit/>
            </a:bodyPr>
            <a:lstStyle/>
            <a:p>
              <a:r>
                <a:rPr lang="en-US" sz="4800" b="1" dirty="0">
                  <a:solidFill>
                    <a:srgbClr val="FFFFFF"/>
                  </a:solidFill>
                </a:rPr>
                <a:t>54</a:t>
              </a:r>
              <a:r>
                <a:rPr lang="en-US" sz="4000" baseline="30000" dirty="0">
                  <a:solidFill>
                    <a:srgbClr val="FFFFFF"/>
                  </a:solidFill>
                </a:rPr>
                <a:t>%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62595" y="2791607"/>
            <a:ext cx="2590810" cy="1727207"/>
            <a:chOff x="1018578" y="2791985"/>
            <a:chExt cx="2590810" cy="1727207"/>
          </a:xfrm>
        </p:grpSpPr>
        <p:graphicFrame>
          <p:nvGraphicFramePr>
            <p:cNvPr id="59" name="Chart 58"/>
            <p:cNvGraphicFramePr/>
            <p:nvPr>
              <p:extLst/>
            </p:nvPr>
          </p:nvGraphicFramePr>
          <p:xfrm>
            <a:off x="1018578" y="2791985"/>
            <a:ext cx="2590810" cy="17272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0" name="Oval 59"/>
            <p:cNvSpPr/>
            <p:nvPr/>
          </p:nvSpPr>
          <p:spPr>
            <a:xfrm>
              <a:off x="1664599" y="3006204"/>
              <a:ext cx="1298768" cy="1298768"/>
            </a:xfrm>
            <a:prstGeom prst="ellipse">
              <a:avLst/>
            </a:prstGeom>
            <a:solidFill>
              <a:srgbClr val="002D7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>
                <a:solidFill>
                  <a:srgbClr val="105BA8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01535" y="3245806"/>
              <a:ext cx="1085785" cy="830993"/>
            </a:xfrm>
            <a:prstGeom prst="rect">
              <a:avLst/>
            </a:prstGeom>
            <a:noFill/>
          </p:spPr>
          <p:txBody>
            <a:bodyPr wrap="square" lIns="91436" tIns="45718" rIns="91436" bIns="45718" rtlCol="0" anchor="t">
              <a:spAutoFit/>
            </a:bodyPr>
            <a:lstStyle/>
            <a:p>
              <a:r>
                <a:rPr lang="en-US" sz="4800" b="1" dirty="0">
                  <a:solidFill>
                    <a:srgbClr val="FFFFFF"/>
                  </a:solidFill>
                </a:rPr>
                <a:t>30</a:t>
              </a:r>
              <a:r>
                <a:rPr lang="en-US" sz="4000" baseline="30000" dirty="0">
                  <a:solidFill>
                    <a:srgbClr val="FFFFFF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33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17638"/>
            <a:ext cx="9143999" cy="1616978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4566" y="1530172"/>
            <a:ext cx="61393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say that more insightful data into their institution’s performance would result in better financial decisions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395647" y="1051280"/>
          <a:ext cx="2272844" cy="151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/>
          <p:cNvSpPr>
            <a:spLocks noChangeAspect="1"/>
          </p:cNvSpPr>
          <p:nvPr/>
        </p:nvSpPr>
        <p:spPr>
          <a:xfrm>
            <a:off x="986587" y="1263412"/>
            <a:ext cx="1090965" cy="1090965"/>
          </a:xfrm>
          <a:prstGeom prst="ellips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105BA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9936" y="1477078"/>
            <a:ext cx="869321" cy="677104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</a:rPr>
              <a:t>87</a:t>
            </a:r>
            <a:r>
              <a:rPr lang="en-US" sz="3200" baseline="300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Data Are Required to Support Better Decision Making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667364" y="2724514"/>
          <a:ext cx="7809271" cy="224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0568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002699586"/>
              </p:ext>
            </p:extLst>
          </p:nvPr>
        </p:nvGraphicFramePr>
        <p:xfrm>
          <a:off x="728559" y="3017125"/>
          <a:ext cx="7809271" cy="184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748665" y="2638983"/>
            <a:ext cx="7625275" cy="378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From initial rollout to board presentation, how long is your budget cycle?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Timely Budgets Are Needed to Support Institutional Planning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943343"/>
            <a:ext cx="9143999" cy="1616978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34566" y="1455877"/>
            <a:ext cx="61393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said current length of budget cycle limits ability to make informed decisions and react to changing circumstances</a:t>
            </a: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395647" y="976985"/>
          <a:ext cx="2272844" cy="151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>
            <a:spLocks noChangeAspect="1"/>
          </p:cNvSpPr>
          <p:nvPr/>
        </p:nvSpPr>
        <p:spPr>
          <a:xfrm>
            <a:off x="986587" y="1189117"/>
            <a:ext cx="1090965" cy="1090965"/>
          </a:xfrm>
          <a:prstGeom prst="ellips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105BA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9936" y="1402783"/>
            <a:ext cx="869321" cy="677104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</a:rPr>
              <a:t>43</a:t>
            </a:r>
            <a:r>
              <a:rPr lang="en-US" sz="3200" baseline="30000" dirty="0">
                <a:solidFill>
                  <a:srgbClr val="FFFFFF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03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63878577"/>
              </p:ext>
            </p:extLst>
          </p:nvPr>
        </p:nvGraphicFramePr>
        <p:xfrm>
          <a:off x="728559" y="3017125"/>
          <a:ext cx="7809271" cy="184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748665" y="2638983"/>
            <a:ext cx="7625275" cy="378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How frequently in your institution doing an in-year forecast?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and Forecasting Processes Lag Other Industries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43343"/>
            <a:ext cx="9143999" cy="1616978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34566" y="1455877"/>
            <a:ext cx="61393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said budgets are GAAP-based and consistent with financial statements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36716621"/>
              </p:ext>
            </p:extLst>
          </p:nvPr>
        </p:nvGraphicFramePr>
        <p:xfrm>
          <a:off x="395647" y="976985"/>
          <a:ext cx="2272844" cy="151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>
            <a:spLocks noChangeAspect="1"/>
          </p:cNvSpPr>
          <p:nvPr/>
        </p:nvSpPr>
        <p:spPr>
          <a:xfrm>
            <a:off x="986587" y="1189117"/>
            <a:ext cx="1090965" cy="1090965"/>
          </a:xfrm>
          <a:prstGeom prst="ellips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105BA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7408" y="1370492"/>
            <a:ext cx="869321" cy="677104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</a:rPr>
              <a:t>62</a:t>
            </a:r>
            <a:r>
              <a:rPr lang="en-US" sz="3200" baseline="30000" dirty="0">
                <a:solidFill>
                  <a:srgbClr val="FFFFFF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58569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92170297"/>
              </p:ext>
            </p:extLst>
          </p:nvPr>
        </p:nvGraphicFramePr>
        <p:xfrm>
          <a:off x="699984" y="1857375"/>
          <a:ext cx="7809271" cy="276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2076450" y="1133704"/>
            <a:ext cx="4991100" cy="799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Which department is primarily responsible for the capital planning process at your institution?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Planning Responsibility is Dispersed</a:t>
            </a:r>
          </a:p>
        </p:txBody>
      </p:sp>
    </p:spTree>
    <p:extLst>
      <p:ext uri="{BB962C8B-B14F-4D97-AF65-F5344CB8AC3E}">
        <p14:creationId xmlns:p14="http://schemas.microsoft.com/office/powerpoint/2010/main" val="503034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Strategies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235865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086304" y="1203668"/>
            <a:ext cx="1712547" cy="1441786"/>
          </a:xfrm>
          <a:prstGeom prst="rect">
            <a:avLst/>
          </a:prstGeom>
          <a:gradFill>
            <a:gsLst>
              <a:gs pos="100000">
                <a:srgbClr val="6FCF78">
                  <a:alpha val="20000"/>
                </a:srgbClr>
              </a:gs>
              <a:gs pos="58000">
                <a:schemeClr val="bg1">
                  <a:alpha val="6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4091832" y="2655384"/>
            <a:ext cx="1712547" cy="1441786"/>
          </a:xfrm>
          <a:prstGeom prst="rect">
            <a:avLst/>
          </a:prstGeom>
          <a:gradFill>
            <a:gsLst>
              <a:gs pos="100000">
                <a:srgbClr val="00A7CF">
                  <a:alpha val="20000"/>
                </a:srgbClr>
              </a:gs>
              <a:gs pos="58000">
                <a:schemeClr val="bg1">
                  <a:alpha val="60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/>
          <p:cNvSpPr/>
          <p:nvPr/>
        </p:nvSpPr>
        <p:spPr>
          <a:xfrm>
            <a:off x="2366429" y="2649482"/>
            <a:ext cx="1712547" cy="1441786"/>
          </a:xfrm>
          <a:prstGeom prst="rect">
            <a:avLst/>
          </a:prstGeom>
          <a:gradFill>
            <a:gsLst>
              <a:gs pos="100000">
                <a:srgbClr val="63A844">
                  <a:alpha val="20000"/>
                </a:srgbClr>
              </a:gs>
              <a:gs pos="58000">
                <a:schemeClr val="bg1">
                  <a:alpha val="6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/>
          <p:cNvSpPr/>
          <p:nvPr/>
        </p:nvSpPr>
        <p:spPr>
          <a:xfrm>
            <a:off x="2372857" y="1207696"/>
            <a:ext cx="1712547" cy="1441786"/>
          </a:xfrm>
          <a:prstGeom prst="rect">
            <a:avLst/>
          </a:prstGeom>
          <a:gradFill>
            <a:gsLst>
              <a:gs pos="100000">
                <a:srgbClr val="0071BA">
                  <a:alpha val="20000"/>
                </a:srgbClr>
              </a:gs>
              <a:gs pos="58000">
                <a:schemeClr val="bg1">
                  <a:alpha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a Strategic Leadership Role</a:t>
            </a:r>
          </a:p>
        </p:txBody>
      </p:sp>
      <p:cxnSp>
        <p:nvCxnSpPr>
          <p:cNvPr id="5" name="Straight Arrow Connector 50"/>
          <p:cNvCxnSpPr>
            <a:cxnSpLocks noChangeShapeType="1"/>
          </p:cNvCxnSpPr>
          <p:nvPr/>
        </p:nvCxnSpPr>
        <p:spPr bwMode="auto">
          <a:xfrm flipV="1">
            <a:off x="2285957" y="1294249"/>
            <a:ext cx="10051" cy="285573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ffectLst/>
        </p:spPr>
      </p:cxn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1265465" y="1434646"/>
            <a:ext cx="899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3366"/>
                </a:solidFill>
                <a:latin typeface="Segoe UI Semibold" panose="020B0702040204020203" pitchFamily="34" charset="0"/>
              </a:rPr>
              <a:t>Forward Thinking</a:t>
            </a:r>
          </a:p>
        </p:txBody>
      </p:sp>
      <p:cxnSp>
        <p:nvCxnSpPr>
          <p:cNvPr id="8" name="Straight Arrow Connector 50"/>
          <p:cNvCxnSpPr>
            <a:cxnSpLocks noChangeShapeType="1"/>
          </p:cNvCxnSpPr>
          <p:nvPr/>
        </p:nvCxnSpPr>
        <p:spPr bwMode="auto">
          <a:xfrm rot="5400000" flipV="1">
            <a:off x="4078976" y="2356968"/>
            <a:ext cx="0" cy="358603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ffectLst/>
        </p:spPr>
      </p:cxn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5751137" y="3901612"/>
            <a:ext cx="137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200" b="1" kern="0" dirty="0">
                <a:solidFill>
                  <a:srgbClr val="003366"/>
                </a:solidFill>
                <a:latin typeface="Segoe UI Semibold" panose="020B0702040204020203" pitchFamily="34" charset="0"/>
              </a:rPr>
              <a:t>Level of Responsibility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74760" y="2774692"/>
            <a:ext cx="1320605" cy="1250610"/>
            <a:chOff x="1955192" y="3819658"/>
            <a:chExt cx="1760807" cy="1667481"/>
          </a:xfrm>
        </p:grpSpPr>
        <p:sp>
          <p:nvSpPr>
            <p:cNvPr id="11" name="Rounded Rectangle 10"/>
            <p:cNvSpPr/>
            <p:nvPr/>
          </p:nvSpPr>
          <p:spPr>
            <a:xfrm>
              <a:off x="1970414" y="3819658"/>
              <a:ext cx="1554480" cy="640080"/>
            </a:xfrm>
            <a:prstGeom prst="roundRect">
              <a:avLst/>
            </a:prstGeom>
            <a:solidFill>
              <a:srgbClr val="63A844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1200" kern="0" dirty="0">
                  <a:solidFill>
                    <a:prstClr val="white"/>
                  </a:solidFill>
                  <a:latin typeface="Segoe UI Semibold" panose="020B0702040204020203" pitchFamily="34" charset="0"/>
                </a:rPr>
                <a:t>Scorekeeper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5192" y="4502253"/>
              <a:ext cx="1760807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Reporting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Accuracy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b="1" u="sng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Retrospective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Disconnected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1449" y="1207696"/>
            <a:ext cx="1526349" cy="1437905"/>
            <a:chOff x="4183488" y="1730328"/>
            <a:chExt cx="2035132" cy="1917207"/>
          </a:xfrm>
        </p:grpSpPr>
        <p:sp>
          <p:nvSpPr>
            <p:cNvPr id="14" name="Rounded Rectangle 13"/>
            <p:cNvSpPr/>
            <p:nvPr/>
          </p:nvSpPr>
          <p:spPr>
            <a:xfrm>
              <a:off x="4183488" y="1730328"/>
              <a:ext cx="1554480" cy="640080"/>
            </a:xfrm>
            <a:prstGeom prst="roundRect">
              <a:avLst/>
            </a:prstGeom>
            <a:solidFill>
              <a:srgbClr val="6FCF78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1200" kern="0" dirty="0">
                  <a:solidFill>
                    <a:prstClr val="white"/>
                  </a:solidFill>
                  <a:latin typeface="Segoe UI Semibold" panose="020B0702040204020203" pitchFamily="34" charset="0"/>
                </a:rPr>
                <a:t>Strategic Partner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86960" y="2447207"/>
              <a:ext cx="203166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u="sng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Advising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Growth focused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Risk aware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Present &amp; future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Connected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91449" y="2781403"/>
            <a:ext cx="1276295" cy="1238415"/>
            <a:chOff x="4192725" y="3828604"/>
            <a:chExt cx="1701727" cy="1651219"/>
          </a:xfrm>
        </p:grpSpPr>
        <p:sp>
          <p:nvSpPr>
            <p:cNvPr id="17" name="Rounded Rectangle 16"/>
            <p:cNvSpPr/>
            <p:nvPr/>
          </p:nvSpPr>
          <p:spPr>
            <a:xfrm>
              <a:off x="4196196" y="3828604"/>
              <a:ext cx="1554480" cy="640080"/>
            </a:xfrm>
            <a:prstGeom prst="roundRect">
              <a:avLst/>
            </a:prstGeom>
            <a:solidFill>
              <a:srgbClr val="00A7C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1200" kern="0" dirty="0">
                  <a:solidFill>
                    <a:prstClr val="white"/>
                  </a:solidFill>
                  <a:latin typeface="Segoe UI Semibold" panose="020B0702040204020203" pitchFamily="34" charset="0"/>
                </a:rPr>
                <a:t>Controller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2725" y="4494938"/>
              <a:ext cx="170172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Gatekeeper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u="sng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Expense focused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Governance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Retrospectiv</a:t>
              </a:r>
              <a:r>
                <a:rPr lang="en-US" sz="1050" kern="0" dirty="0">
                  <a:solidFill>
                    <a:prstClr val="black"/>
                  </a:solidFill>
                </a:rPr>
                <a:t>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74760" y="1207696"/>
            <a:ext cx="1334458" cy="1694121"/>
            <a:chOff x="1936720" y="1730328"/>
            <a:chExt cx="1779277" cy="2258829"/>
          </a:xfrm>
        </p:grpSpPr>
        <p:sp>
          <p:nvSpPr>
            <p:cNvPr id="20" name="Rounded Rectangle 19"/>
            <p:cNvSpPr/>
            <p:nvPr/>
          </p:nvSpPr>
          <p:spPr>
            <a:xfrm>
              <a:off x="1936720" y="1730328"/>
              <a:ext cx="1554480" cy="626106"/>
            </a:xfrm>
            <a:prstGeom prst="roundRect">
              <a:avLst/>
            </a:prstGeom>
            <a:solidFill>
              <a:srgbClr val="0071B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1200" kern="0" dirty="0">
                  <a:solidFill>
                    <a:prstClr val="white"/>
                  </a:solidFill>
                  <a:latin typeface="Segoe UI Semibold" panose="020B0702040204020203" pitchFamily="34" charset="0"/>
                </a:rPr>
                <a:t>Analyst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943" y="2419497"/>
              <a:ext cx="17640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Measuring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Planning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Calculating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Modeling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r>
                <a:rPr lang="en-US" sz="1050" u="sng" kern="0" dirty="0">
                  <a:solidFill>
                    <a:prstClr val="black"/>
                  </a:solidFill>
                  <a:latin typeface="Segoe UI Semibold" panose="020B0702040204020203" pitchFamily="34" charset="0"/>
                </a:rPr>
                <a:t>Past and future</a:t>
              </a: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  <a:p>
              <a:pPr marL="85725" indent="-85725" defTabSz="685800">
                <a:buFont typeface="Arial" pitchFamily="34" charset="0"/>
                <a:buChar char="•"/>
                <a:defRPr/>
              </a:pPr>
              <a:endParaRPr lang="en-US" sz="900" kern="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4085404" y="1207696"/>
            <a:ext cx="0" cy="2858618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372857" y="2653510"/>
            <a:ext cx="3363265" cy="0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850577" y="2653426"/>
            <a:ext cx="170763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defRPr>
            </a:lvl1pPr>
          </a:lstStyle>
          <a:p>
            <a:pPr defTabSz="685800">
              <a:defRPr/>
            </a:pPr>
            <a:r>
              <a:rPr lang="en-US" sz="1350" b="0" kern="0" cap="none" dirty="0">
                <a:ln>
                  <a:noFill/>
                </a:ln>
                <a:solidFill>
                  <a:prstClr val="black"/>
                </a:solidFill>
                <a:effectLst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2818" y="2653426"/>
            <a:ext cx="170763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 cap="none">
                <a:ln>
                  <a:noFill/>
                </a:ln>
                <a:effectLst/>
                <a:latin typeface="Arial Black" pitchFamily="34" charset="0"/>
              </a:defRPr>
            </a:lvl1pPr>
          </a:lstStyle>
          <a:p>
            <a:pPr defTabSz="685800">
              <a:defRPr/>
            </a:pPr>
            <a:r>
              <a:rPr lang="en-US" sz="1350" kern="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50577" y="2372482"/>
            <a:ext cx="170763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 cap="none">
                <a:ln>
                  <a:noFill/>
                </a:ln>
                <a:effectLst/>
                <a:latin typeface="Arial Black" pitchFamily="34" charset="0"/>
              </a:defRPr>
            </a:lvl1pPr>
          </a:lstStyle>
          <a:p>
            <a:pPr defTabSz="685800">
              <a:defRPr/>
            </a:pPr>
            <a:r>
              <a:rPr lang="en-US" sz="1350" kern="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62818" y="2372482"/>
            <a:ext cx="170763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 cap="none">
                <a:ln>
                  <a:noFill/>
                </a:ln>
                <a:effectLst/>
                <a:latin typeface="Arial Black" pitchFamily="34" charset="0"/>
              </a:defRPr>
            </a:lvl1pPr>
          </a:lstStyle>
          <a:p>
            <a:pPr defTabSz="685800">
              <a:defRPr/>
            </a:pPr>
            <a:r>
              <a:rPr lang="en-US" sz="1350" kern="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3776" y="1642664"/>
            <a:ext cx="1907538" cy="1661993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3800000" scaled="0"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txBody>
          <a:bodyPr wrap="square" lIns="137160" tIns="137160" rIns="137160" bIns="137160" rtlCol="0">
            <a:spAutoFit/>
          </a:bodyPr>
          <a:lstStyle/>
          <a:p>
            <a:pPr algn="ctr" defTabSz="685800">
              <a:spcAft>
                <a:spcPts val="1350"/>
              </a:spcAft>
              <a:defRPr/>
            </a:pPr>
            <a:r>
              <a:rPr lang="en-US" b="1" kern="0" dirty="0">
                <a:solidFill>
                  <a:srgbClr val="003366"/>
                </a:solidFill>
                <a:latin typeface="Calibri" panose="020F0502020204030204"/>
              </a:rPr>
              <a:t>Quadrant 4</a:t>
            </a:r>
            <a:br>
              <a:rPr lang="en-US" b="1" kern="0" dirty="0">
                <a:solidFill>
                  <a:srgbClr val="003366"/>
                </a:solidFill>
                <a:latin typeface="Calibri" panose="020F0502020204030204"/>
              </a:rPr>
            </a:br>
            <a:r>
              <a:rPr lang="en-US" kern="0" dirty="0">
                <a:solidFill>
                  <a:srgbClr val="003366"/>
                </a:solidFill>
                <a:latin typeface="Calibri" panose="020F0502020204030204"/>
              </a:rPr>
              <a:t> </a:t>
            </a:r>
            <a:r>
              <a:rPr lang="en-US" sz="1350" kern="0" dirty="0">
                <a:solidFill>
                  <a:srgbClr val="003366"/>
                </a:solidFill>
                <a:latin typeface="Calibri" panose="020F0502020204030204"/>
              </a:rPr>
              <a:t>Embodies all the characteristics of the other three quadrants plus leadership and outbound activities</a:t>
            </a:r>
          </a:p>
        </p:txBody>
      </p:sp>
    </p:spTree>
    <p:extLst>
      <p:ext uri="{BB962C8B-B14F-4D97-AF65-F5344CB8AC3E}">
        <p14:creationId xmlns:p14="http://schemas.microsoft.com/office/powerpoint/2010/main" val="14220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PRESENTERS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42" y="1053757"/>
            <a:ext cx="1354597" cy="2167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5503" y="3290562"/>
            <a:ext cx="32507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Tony Ard</a:t>
            </a:r>
          </a:p>
          <a:p>
            <a:r>
              <a:rPr lang="en-US" dirty="0">
                <a:solidFill>
                  <a:schemeClr val="bg2"/>
                </a:solidFill>
              </a:rPr>
              <a:t>VP of Higher Education Software </a:t>
            </a:r>
          </a:p>
          <a:p>
            <a:r>
              <a:rPr lang="en-US" dirty="0">
                <a:solidFill>
                  <a:schemeClr val="bg2"/>
                </a:solidFill>
              </a:rPr>
              <a:t>Kaufman Hall</a:t>
            </a:r>
          </a:p>
          <a:p>
            <a:r>
              <a:rPr lang="en-US" sz="1400" i="1" dirty="0">
                <a:solidFill>
                  <a:schemeClr val="bg2"/>
                </a:solidFill>
              </a:rPr>
              <a:t>tonyard@kaufmanhall.com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8670" y="3290562"/>
            <a:ext cx="28818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Charles Kim,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Managing Director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Kaufman Hall</a:t>
            </a:r>
          </a:p>
          <a:p>
            <a:r>
              <a:rPr lang="en-US" sz="1400" i="1" dirty="0">
                <a:solidFill>
                  <a:schemeClr val="bg2"/>
                </a:solidFill>
              </a:rPr>
              <a:t>ckim@kaufmanhall.com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1496399"/>
            <a:ext cx="1724713" cy="17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Ensure  Access to Relevant and Timely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8700" y="4767263"/>
            <a:ext cx="495300" cy="273844"/>
          </a:xfrm>
          <a:prstGeom prst="rect">
            <a:avLst/>
          </a:prstGeom>
        </p:spPr>
        <p:txBody>
          <a:bodyPr/>
          <a:lstStyle/>
          <a:p>
            <a:fld id="{1493786E-5CA6-41F1-92B0-FF39C47F7211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158417" y="937043"/>
          <a:ext cx="4325741" cy="357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7126259" y="1293043"/>
            <a:ext cx="950229" cy="252413"/>
          </a:xfrm>
          <a:prstGeom prst="roundRect">
            <a:avLst>
              <a:gd name="adj" fmla="val 12737"/>
            </a:avLst>
          </a:prstGeom>
          <a:gradFill flip="none" rotWithShape="1">
            <a:gsLst>
              <a:gs pos="0">
                <a:srgbClr val="4472C4">
                  <a:lumMod val="75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“C” Level</a:t>
            </a:r>
          </a:p>
        </p:txBody>
      </p:sp>
      <p:cxnSp>
        <p:nvCxnSpPr>
          <p:cNvPr id="12" name="Elbow Connector 11"/>
          <p:cNvCxnSpPr>
            <a:stCxn id="11" idx="1"/>
          </p:cNvCxnSpPr>
          <p:nvPr/>
        </p:nvCxnSpPr>
        <p:spPr bwMode="auto">
          <a:xfrm rot="10800000" flipV="1">
            <a:off x="6498278" y="1419250"/>
            <a:ext cx="627982" cy="33650"/>
          </a:xfrm>
          <a:prstGeom prst="bentConnector3">
            <a:avLst/>
          </a:prstGeom>
          <a:gradFill flip="none" rotWithShape="1">
            <a:gsLst>
              <a:gs pos="0">
                <a:srgbClr val="4472C4">
                  <a:lumMod val="40000"/>
                  <a:lumOff val="60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3" name="Elbow Connector 12"/>
          <p:cNvCxnSpPr>
            <a:stCxn id="9" idx="0"/>
          </p:cNvCxnSpPr>
          <p:nvPr/>
        </p:nvCxnSpPr>
        <p:spPr bwMode="auto">
          <a:xfrm rot="10800000">
            <a:off x="3574907" y="1282327"/>
            <a:ext cx="2558895" cy="267893"/>
          </a:xfrm>
          <a:prstGeom prst="bentConnector3">
            <a:avLst>
              <a:gd name="adj1" fmla="val 77944"/>
            </a:avLst>
          </a:prstGeom>
          <a:gradFill flip="none" rotWithShape="1">
            <a:gsLst>
              <a:gs pos="0">
                <a:srgbClr val="4472C4">
                  <a:lumMod val="40000"/>
                  <a:lumOff val="60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4257808" y="1110875"/>
            <a:ext cx="1060603" cy="578644"/>
          </a:xfrm>
          <a:prstGeom prst="roundRect">
            <a:avLst>
              <a:gd name="adj" fmla="val 12737"/>
            </a:avLst>
          </a:prstGeom>
          <a:gradFill flip="none" rotWithShape="1">
            <a:gsLst>
              <a:gs pos="0">
                <a:srgbClr val="4472C4">
                  <a:lumMod val="75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Higher Level KPI’s and Dashboards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6282393" y="2098679"/>
            <a:ext cx="302069" cy="326700"/>
            <a:chOff x="7596648" y="2514600"/>
            <a:chExt cx="556752" cy="641453"/>
          </a:xfrm>
        </p:grpSpPr>
        <p:sp>
          <p:nvSpPr>
            <p:cNvPr id="16" name="Flowchart: Delay 15"/>
            <p:cNvSpPr/>
            <p:nvPr/>
          </p:nvSpPr>
          <p:spPr>
            <a:xfrm rot="16200000">
              <a:off x="7685379" y="2689269"/>
              <a:ext cx="378709" cy="556516"/>
            </a:xfrm>
            <a:prstGeom prst="flowChartDelay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718067" y="2514012"/>
              <a:ext cx="325024" cy="315590"/>
            </a:xfrm>
            <a:prstGeom prst="ellipse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6024120" y="2077085"/>
            <a:ext cx="302069" cy="326700"/>
            <a:chOff x="7596648" y="2514600"/>
            <a:chExt cx="556752" cy="641453"/>
          </a:xfrm>
        </p:grpSpPr>
        <p:sp>
          <p:nvSpPr>
            <p:cNvPr id="19" name="Flowchart: Delay 18"/>
            <p:cNvSpPr/>
            <p:nvPr/>
          </p:nvSpPr>
          <p:spPr>
            <a:xfrm rot="16200000">
              <a:off x="7685563" y="2688419"/>
              <a:ext cx="378709" cy="558854"/>
            </a:xfrm>
            <a:prstGeom prst="flowChartDelay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719421" y="2514331"/>
              <a:ext cx="325025" cy="315590"/>
            </a:xfrm>
            <a:prstGeom prst="ellipse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134174" y="2180397"/>
            <a:ext cx="302069" cy="326700"/>
            <a:chOff x="7596648" y="2514600"/>
            <a:chExt cx="556752" cy="641453"/>
          </a:xfrm>
        </p:grpSpPr>
        <p:sp>
          <p:nvSpPr>
            <p:cNvPr id="22" name="Flowchart: Delay 21"/>
            <p:cNvSpPr/>
            <p:nvPr/>
          </p:nvSpPr>
          <p:spPr>
            <a:xfrm rot="16200000">
              <a:off x="7686151" y="2688954"/>
              <a:ext cx="376371" cy="556516"/>
            </a:xfrm>
            <a:prstGeom prst="flowChartDelay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717670" y="2514865"/>
              <a:ext cx="325025" cy="315592"/>
            </a:xfrm>
            <a:prstGeom prst="ellipse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4" name="Rounded Rectangle 23"/>
          <p:cNvSpPr/>
          <p:nvPr/>
        </p:nvSpPr>
        <p:spPr bwMode="auto">
          <a:xfrm>
            <a:off x="7141184" y="2163863"/>
            <a:ext cx="951498" cy="253604"/>
          </a:xfrm>
          <a:prstGeom prst="roundRect">
            <a:avLst>
              <a:gd name="adj" fmla="val 12737"/>
            </a:avLst>
          </a:prstGeom>
          <a:gradFill flip="none" rotWithShape="1">
            <a:gsLst>
              <a:gs pos="0">
                <a:srgbClr val="4472C4">
                  <a:lumMod val="75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Managers</a:t>
            </a:r>
          </a:p>
        </p:txBody>
      </p:sp>
      <p:cxnSp>
        <p:nvCxnSpPr>
          <p:cNvPr id="25" name="Elbow Connector 24"/>
          <p:cNvCxnSpPr>
            <a:stCxn id="24" idx="1"/>
            <a:endCxn id="16" idx="2"/>
          </p:cNvCxnSpPr>
          <p:nvPr/>
        </p:nvCxnSpPr>
        <p:spPr bwMode="auto">
          <a:xfrm rot="10800000" flipV="1">
            <a:off x="6584242" y="2290070"/>
            <a:ext cx="556943" cy="3929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6" name="Elbow Connector 25"/>
          <p:cNvCxnSpPr>
            <a:stCxn id="19" idx="0"/>
          </p:cNvCxnSpPr>
          <p:nvPr/>
        </p:nvCxnSpPr>
        <p:spPr bwMode="auto">
          <a:xfrm rot="10800000">
            <a:off x="3569896" y="2256733"/>
            <a:ext cx="2453596" cy="51197"/>
          </a:xfrm>
          <a:prstGeom prst="bentConnector3">
            <a:avLst>
              <a:gd name="adj1" fmla="val 75785"/>
            </a:avLst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sp>
        <p:nvSpPr>
          <p:cNvPr id="27" name="Rounded Rectangle 26"/>
          <p:cNvSpPr/>
          <p:nvPr/>
        </p:nvSpPr>
        <p:spPr bwMode="auto">
          <a:xfrm>
            <a:off x="4272735" y="2044801"/>
            <a:ext cx="1061871" cy="579835"/>
          </a:xfrm>
          <a:prstGeom prst="roundRect">
            <a:avLst>
              <a:gd name="adj" fmla="val 12737"/>
            </a:avLst>
          </a:prstGeom>
          <a:gradFill flip="none" rotWithShape="1">
            <a:gsLst>
              <a:gs pos="0">
                <a:srgbClr val="4472C4">
                  <a:lumMod val="75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Consolidated Results, Outliers,</a:t>
            </a:r>
          </a:p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&amp; Explanations</a:t>
            </a:r>
          </a:p>
        </p:txBody>
      </p:sp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5797343" y="3068741"/>
            <a:ext cx="302042" cy="326700"/>
            <a:chOff x="7596648" y="2514600"/>
            <a:chExt cx="556752" cy="641453"/>
          </a:xfrm>
        </p:grpSpPr>
        <p:sp>
          <p:nvSpPr>
            <p:cNvPr id="29" name="Flowchart: Delay 28"/>
            <p:cNvSpPr/>
            <p:nvPr/>
          </p:nvSpPr>
          <p:spPr>
            <a:xfrm rot="16200000">
              <a:off x="7687345" y="2688657"/>
              <a:ext cx="376371" cy="556569"/>
            </a:xfrm>
            <a:prstGeom prst="flowChartDelay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718849" y="2514594"/>
              <a:ext cx="325054" cy="315592"/>
            </a:xfrm>
            <a:prstGeom prst="ellipse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6251278" y="2965430"/>
            <a:ext cx="302042" cy="326700"/>
            <a:chOff x="7596648" y="2514600"/>
            <a:chExt cx="556752" cy="641453"/>
          </a:xfrm>
        </p:grpSpPr>
        <p:sp>
          <p:nvSpPr>
            <p:cNvPr id="32" name="Flowchart: Delay 31"/>
            <p:cNvSpPr/>
            <p:nvPr/>
          </p:nvSpPr>
          <p:spPr>
            <a:xfrm rot="16200000">
              <a:off x="7686633" y="2689289"/>
              <a:ext cx="378709" cy="556569"/>
            </a:xfrm>
            <a:prstGeom prst="flowChartDelay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719306" y="2514058"/>
              <a:ext cx="325054" cy="315590"/>
            </a:xfrm>
            <a:prstGeom prst="ellipse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4" name="Rounded Rectangle 33"/>
          <p:cNvSpPr/>
          <p:nvPr/>
        </p:nvSpPr>
        <p:spPr bwMode="auto">
          <a:xfrm>
            <a:off x="7141182" y="3000873"/>
            <a:ext cx="951498" cy="253603"/>
          </a:xfrm>
          <a:prstGeom prst="roundRect">
            <a:avLst>
              <a:gd name="adj" fmla="val 12737"/>
            </a:avLst>
          </a:prstGeom>
          <a:gradFill flip="none" rotWithShape="1">
            <a:gsLst>
              <a:gs pos="0">
                <a:srgbClr val="4472C4">
                  <a:lumMod val="75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Finance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687299" y="2965430"/>
            <a:ext cx="1453883" cy="430011"/>
            <a:chOff x="8095825" y="4167556"/>
            <a:chExt cx="1938511" cy="573348"/>
          </a:xfrm>
        </p:grpSpPr>
        <p:grpSp>
          <p:nvGrpSpPr>
            <p:cNvPr id="36" name="Group 33"/>
            <p:cNvGrpSpPr>
              <a:grpSpLocks/>
            </p:cNvGrpSpPr>
            <p:nvPr/>
          </p:nvGrpSpPr>
          <p:grpSpPr bwMode="auto">
            <a:xfrm>
              <a:off x="8440158" y="4196346"/>
              <a:ext cx="402722" cy="435600"/>
              <a:chOff x="7596648" y="2514600"/>
              <a:chExt cx="556752" cy="641453"/>
            </a:xfrm>
          </p:grpSpPr>
          <p:sp>
            <p:nvSpPr>
              <p:cNvPr id="47" name="Flowchart: Delay 46"/>
              <p:cNvSpPr/>
              <p:nvPr/>
            </p:nvSpPr>
            <p:spPr>
              <a:xfrm rot="16200000">
                <a:off x="7686596" y="2688972"/>
                <a:ext cx="378709" cy="556569"/>
              </a:xfrm>
              <a:prstGeom prst="flowChartDelay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719269" y="2513741"/>
                <a:ext cx="325056" cy="315590"/>
              </a:xfrm>
              <a:prstGeom prst="ellipse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7" name="Group 34"/>
            <p:cNvGrpSpPr>
              <a:grpSpLocks/>
            </p:cNvGrpSpPr>
            <p:nvPr/>
          </p:nvGrpSpPr>
          <p:grpSpPr bwMode="auto">
            <a:xfrm>
              <a:off x="8095825" y="4167556"/>
              <a:ext cx="402722" cy="435600"/>
              <a:chOff x="7596648" y="2514600"/>
              <a:chExt cx="556752" cy="641453"/>
            </a:xfrm>
          </p:grpSpPr>
          <p:sp>
            <p:nvSpPr>
              <p:cNvPr id="45" name="Flowchart: Delay 44"/>
              <p:cNvSpPr/>
              <p:nvPr/>
            </p:nvSpPr>
            <p:spPr>
              <a:xfrm rot="16200000">
                <a:off x="7685568" y="2689289"/>
                <a:ext cx="378709" cy="556569"/>
              </a:xfrm>
              <a:prstGeom prst="flowChartDelay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718241" y="2514058"/>
                <a:ext cx="325056" cy="315590"/>
              </a:xfrm>
              <a:prstGeom prst="ellipse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8" name="Group 36"/>
            <p:cNvGrpSpPr>
              <a:grpSpLocks/>
            </p:cNvGrpSpPr>
            <p:nvPr/>
          </p:nvGrpSpPr>
          <p:grpSpPr bwMode="auto">
            <a:xfrm>
              <a:off x="9192129" y="4196346"/>
              <a:ext cx="402722" cy="435600"/>
              <a:chOff x="7596648" y="2514600"/>
              <a:chExt cx="556752" cy="641453"/>
            </a:xfrm>
          </p:grpSpPr>
          <p:sp>
            <p:nvSpPr>
              <p:cNvPr id="43" name="Flowchart: Delay 42"/>
              <p:cNvSpPr/>
              <p:nvPr/>
            </p:nvSpPr>
            <p:spPr>
              <a:xfrm rot="16200000">
                <a:off x="7685322" y="2688972"/>
                <a:ext cx="378709" cy="556569"/>
              </a:xfrm>
              <a:prstGeom prst="flowChartDelay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717995" y="2513741"/>
                <a:ext cx="325056" cy="315590"/>
              </a:xfrm>
              <a:prstGeom prst="ellipse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8994523" y="4305304"/>
              <a:ext cx="402722" cy="435600"/>
              <a:chOff x="7596648" y="2514600"/>
              <a:chExt cx="556752" cy="641453"/>
            </a:xfrm>
          </p:grpSpPr>
          <p:sp>
            <p:nvSpPr>
              <p:cNvPr id="41" name="Flowchart: Delay 40"/>
              <p:cNvSpPr/>
              <p:nvPr/>
            </p:nvSpPr>
            <p:spPr>
              <a:xfrm rot="16200000">
                <a:off x="7686070" y="2688657"/>
                <a:ext cx="376371" cy="556569"/>
              </a:xfrm>
              <a:prstGeom prst="flowChartDelay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717574" y="2514594"/>
                <a:ext cx="325054" cy="315592"/>
              </a:xfrm>
              <a:prstGeom prst="ellipse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40" name="Elbow Connector 39"/>
            <p:cNvCxnSpPr>
              <a:stCxn id="34" idx="1"/>
              <a:endCxn id="43" idx="2"/>
            </p:cNvCxnSpPr>
            <p:nvPr/>
          </p:nvCxnSpPr>
          <p:spPr bwMode="auto">
            <a:xfrm rot="10800000" flipV="1">
              <a:off x="9594534" y="4375336"/>
              <a:ext cx="439802" cy="128402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tailEnd type="arrow"/>
            </a:ln>
            <a:effectLst/>
          </p:spPr>
        </p:cxnSp>
      </p:grpSp>
      <p:cxnSp>
        <p:nvCxnSpPr>
          <p:cNvPr id="49" name="Elbow Connector 48"/>
          <p:cNvCxnSpPr>
            <a:stCxn id="45" idx="0"/>
          </p:cNvCxnSpPr>
          <p:nvPr/>
        </p:nvCxnSpPr>
        <p:spPr bwMode="auto">
          <a:xfrm rot="10800000">
            <a:off x="3577506" y="3191372"/>
            <a:ext cx="2109788" cy="4763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sp>
        <p:nvSpPr>
          <p:cNvPr id="50" name="Rounded Rectangle 49"/>
          <p:cNvSpPr/>
          <p:nvPr/>
        </p:nvSpPr>
        <p:spPr bwMode="auto">
          <a:xfrm>
            <a:off x="4274003" y="2900860"/>
            <a:ext cx="1060603" cy="579834"/>
          </a:xfrm>
          <a:prstGeom prst="roundRect">
            <a:avLst>
              <a:gd name="adj" fmla="val 12737"/>
            </a:avLst>
          </a:prstGeom>
          <a:gradFill flip="none" rotWithShape="1">
            <a:gsLst>
              <a:gs pos="0">
                <a:srgbClr val="4472C4">
                  <a:lumMod val="75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Detailed Reporting &amp; Drill Thru Analysis</a:t>
            </a: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1885" y="2787871"/>
            <a:ext cx="1343025" cy="738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4852" y="1963243"/>
            <a:ext cx="1343025" cy="689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ounded Rectangle 52"/>
          <p:cNvSpPr/>
          <p:nvPr/>
        </p:nvSpPr>
        <p:spPr bwMode="auto">
          <a:xfrm>
            <a:off x="7134039" y="3862289"/>
            <a:ext cx="951498" cy="253603"/>
          </a:xfrm>
          <a:prstGeom prst="roundRect">
            <a:avLst>
              <a:gd name="adj" fmla="val 12737"/>
            </a:avLst>
          </a:prstGeom>
          <a:gradFill flip="none" rotWithShape="1">
            <a:gsLst>
              <a:gs pos="0">
                <a:srgbClr val="4472C4">
                  <a:lumMod val="75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Front-line</a:t>
            </a:r>
          </a:p>
        </p:txBody>
      </p:sp>
      <p:cxnSp>
        <p:nvCxnSpPr>
          <p:cNvPr id="54" name="Elbow Connector 53"/>
          <p:cNvCxnSpPr>
            <a:stCxn id="88" idx="0"/>
          </p:cNvCxnSpPr>
          <p:nvPr/>
        </p:nvCxnSpPr>
        <p:spPr bwMode="auto">
          <a:xfrm rot="10800000">
            <a:off x="3570363" y="4052788"/>
            <a:ext cx="2109788" cy="4763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sp>
        <p:nvSpPr>
          <p:cNvPr id="55" name="Rounded Rectangle 54"/>
          <p:cNvSpPr/>
          <p:nvPr/>
        </p:nvSpPr>
        <p:spPr bwMode="auto">
          <a:xfrm>
            <a:off x="4266860" y="3762276"/>
            <a:ext cx="1060603" cy="579834"/>
          </a:xfrm>
          <a:prstGeom prst="roundRect">
            <a:avLst>
              <a:gd name="adj" fmla="val 12737"/>
            </a:avLst>
          </a:prstGeom>
          <a:gradFill flip="none" rotWithShape="1">
            <a:gsLst>
              <a:gs pos="0">
                <a:srgbClr val="4472C4">
                  <a:lumMod val="75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Specific Data &amp; Analytics to support real-time decisions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2394299" y="1110874"/>
            <a:ext cx="1165860" cy="578644"/>
          </a:xfrm>
          <a:prstGeom prst="roundRect">
            <a:avLst>
              <a:gd name="adj" fmla="val 12737"/>
            </a:avLst>
          </a:prstGeom>
          <a:gradFill flip="none" rotWithShape="1">
            <a:gsLst>
              <a:gs pos="0">
                <a:srgbClr val="4472C4">
                  <a:lumMod val="75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Mobile, Dashboards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2396686" y="2046945"/>
            <a:ext cx="1165860" cy="578644"/>
          </a:xfrm>
          <a:prstGeom prst="roundRect">
            <a:avLst>
              <a:gd name="adj" fmla="val 12737"/>
            </a:avLst>
          </a:prstGeom>
          <a:gradFill flip="none" rotWithShape="1">
            <a:gsLst>
              <a:gs pos="0">
                <a:srgbClr val="4472C4">
                  <a:lumMod val="75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Dashboards, Reports, Interactive </a:t>
            </a:r>
          </a:p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(direct access and distributed)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2394299" y="2897765"/>
            <a:ext cx="1165860" cy="578644"/>
          </a:xfrm>
          <a:prstGeom prst="roundRect">
            <a:avLst>
              <a:gd name="adj" fmla="val 12737"/>
            </a:avLst>
          </a:prstGeom>
          <a:gradFill flip="none" rotWithShape="1">
            <a:gsLst>
              <a:gs pos="0">
                <a:srgbClr val="4472C4">
                  <a:lumMod val="75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Reports; Interactive </a:t>
            </a:r>
          </a:p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(direct access)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2395459" y="3758944"/>
            <a:ext cx="1165860" cy="578644"/>
          </a:xfrm>
          <a:prstGeom prst="roundRect">
            <a:avLst>
              <a:gd name="adj" fmla="val 12737"/>
            </a:avLst>
          </a:prstGeom>
          <a:gradFill flip="none" rotWithShape="1">
            <a:gsLst>
              <a:gs pos="0">
                <a:srgbClr val="4472C4">
                  <a:lumMod val="75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900" b="1" kern="0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Real-time access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493112" y="3826846"/>
            <a:ext cx="1640927" cy="616369"/>
            <a:chOff x="7836910" y="5316111"/>
            <a:chExt cx="2187902" cy="821825"/>
          </a:xfrm>
        </p:grpSpPr>
        <p:grpSp>
          <p:nvGrpSpPr>
            <p:cNvPr id="61" name="Group 33"/>
            <p:cNvGrpSpPr>
              <a:grpSpLocks/>
            </p:cNvGrpSpPr>
            <p:nvPr/>
          </p:nvGrpSpPr>
          <p:grpSpPr bwMode="auto">
            <a:xfrm>
              <a:off x="8430634" y="5344901"/>
              <a:ext cx="402722" cy="435600"/>
              <a:chOff x="7596648" y="2514600"/>
              <a:chExt cx="556752" cy="641453"/>
            </a:xfrm>
          </p:grpSpPr>
          <p:sp>
            <p:nvSpPr>
              <p:cNvPr id="90" name="Flowchart: Delay 89"/>
              <p:cNvSpPr/>
              <p:nvPr/>
            </p:nvSpPr>
            <p:spPr>
              <a:xfrm rot="16200000">
                <a:off x="7686596" y="2688972"/>
                <a:ext cx="378709" cy="556569"/>
              </a:xfrm>
              <a:prstGeom prst="flowChartDelay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7719269" y="2513741"/>
                <a:ext cx="325056" cy="315590"/>
              </a:xfrm>
              <a:prstGeom prst="ellipse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2" name="Group 34"/>
            <p:cNvGrpSpPr>
              <a:grpSpLocks/>
            </p:cNvGrpSpPr>
            <p:nvPr/>
          </p:nvGrpSpPr>
          <p:grpSpPr bwMode="auto">
            <a:xfrm>
              <a:off x="8086301" y="5316111"/>
              <a:ext cx="402722" cy="435600"/>
              <a:chOff x="7596648" y="2514600"/>
              <a:chExt cx="556752" cy="641453"/>
            </a:xfrm>
          </p:grpSpPr>
          <p:sp>
            <p:nvSpPr>
              <p:cNvPr id="88" name="Flowchart: Delay 87"/>
              <p:cNvSpPr/>
              <p:nvPr/>
            </p:nvSpPr>
            <p:spPr>
              <a:xfrm rot="16200000">
                <a:off x="7685568" y="2689289"/>
                <a:ext cx="378709" cy="556569"/>
              </a:xfrm>
              <a:prstGeom prst="flowChartDelay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718241" y="2514058"/>
                <a:ext cx="325056" cy="315590"/>
              </a:xfrm>
              <a:prstGeom prst="ellipse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3" name="Group 35"/>
            <p:cNvGrpSpPr>
              <a:grpSpLocks/>
            </p:cNvGrpSpPr>
            <p:nvPr/>
          </p:nvGrpSpPr>
          <p:grpSpPr bwMode="auto">
            <a:xfrm>
              <a:off x="8233027" y="5453859"/>
              <a:ext cx="402722" cy="435600"/>
              <a:chOff x="7596648" y="2514600"/>
              <a:chExt cx="556752" cy="641453"/>
            </a:xfrm>
          </p:grpSpPr>
          <p:sp>
            <p:nvSpPr>
              <p:cNvPr id="86" name="Flowchart: Delay 85"/>
              <p:cNvSpPr/>
              <p:nvPr/>
            </p:nvSpPr>
            <p:spPr>
              <a:xfrm rot="16200000">
                <a:off x="7687345" y="2688657"/>
                <a:ext cx="376371" cy="556569"/>
              </a:xfrm>
              <a:prstGeom prst="flowChartDelay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718849" y="2514594"/>
                <a:ext cx="325054" cy="315592"/>
              </a:xfrm>
              <a:prstGeom prst="ellipse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4" name="Group 36"/>
            <p:cNvGrpSpPr>
              <a:grpSpLocks/>
            </p:cNvGrpSpPr>
            <p:nvPr/>
          </p:nvGrpSpPr>
          <p:grpSpPr bwMode="auto">
            <a:xfrm>
              <a:off x="9182605" y="5344901"/>
              <a:ext cx="402722" cy="435600"/>
              <a:chOff x="7596648" y="2514600"/>
              <a:chExt cx="556752" cy="641453"/>
            </a:xfrm>
          </p:grpSpPr>
          <p:sp>
            <p:nvSpPr>
              <p:cNvPr id="84" name="Flowchart: Delay 83"/>
              <p:cNvSpPr/>
              <p:nvPr/>
            </p:nvSpPr>
            <p:spPr>
              <a:xfrm rot="16200000">
                <a:off x="7685322" y="2688972"/>
                <a:ext cx="378709" cy="556569"/>
              </a:xfrm>
              <a:prstGeom prst="flowChartDelay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717995" y="2513741"/>
                <a:ext cx="325056" cy="315590"/>
              </a:xfrm>
              <a:prstGeom prst="ellipse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5" name="Group 37"/>
            <p:cNvGrpSpPr>
              <a:grpSpLocks/>
            </p:cNvGrpSpPr>
            <p:nvPr/>
          </p:nvGrpSpPr>
          <p:grpSpPr bwMode="auto">
            <a:xfrm>
              <a:off x="8838273" y="5316111"/>
              <a:ext cx="402722" cy="435600"/>
              <a:chOff x="7596648" y="2514600"/>
              <a:chExt cx="556752" cy="641453"/>
            </a:xfrm>
          </p:grpSpPr>
          <p:sp>
            <p:nvSpPr>
              <p:cNvPr id="82" name="Flowchart: Delay 81"/>
              <p:cNvSpPr/>
              <p:nvPr/>
            </p:nvSpPr>
            <p:spPr>
              <a:xfrm rot="16200000">
                <a:off x="7686633" y="2689289"/>
                <a:ext cx="378709" cy="556569"/>
              </a:xfrm>
              <a:prstGeom prst="flowChartDelay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719306" y="2514058"/>
                <a:ext cx="325054" cy="315590"/>
              </a:xfrm>
              <a:prstGeom prst="ellipse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6" name="Group 38"/>
            <p:cNvGrpSpPr>
              <a:grpSpLocks/>
            </p:cNvGrpSpPr>
            <p:nvPr/>
          </p:nvGrpSpPr>
          <p:grpSpPr bwMode="auto">
            <a:xfrm>
              <a:off x="8984999" y="5453859"/>
              <a:ext cx="402722" cy="435600"/>
              <a:chOff x="7596648" y="2514600"/>
              <a:chExt cx="556752" cy="641453"/>
            </a:xfrm>
          </p:grpSpPr>
          <p:sp>
            <p:nvSpPr>
              <p:cNvPr id="80" name="Flowchart: Delay 79"/>
              <p:cNvSpPr/>
              <p:nvPr/>
            </p:nvSpPr>
            <p:spPr>
              <a:xfrm rot="16200000">
                <a:off x="7686070" y="2688657"/>
                <a:ext cx="376371" cy="556569"/>
              </a:xfrm>
              <a:prstGeom prst="flowChartDelay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717574" y="2514594"/>
                <a:ext cx="325054" cy="315592"/>
              </a:xfrm>
              <a:prstGeom prst="ellipse">
                <a:avLst/>
              </a:prstGeom>
              <a:solidFill>
                <a:srgbClr val="004165"/>
              </a:solidFill>
              <a:ln w="1905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67" name="Elbow Connector 66"/>
            <p:cNvCxnSpPr>
              <a:stCxn id="53" idx="1"/>
              <a:endCxn id="84" idx="2"/>
            </p:cNvCxnSpPr>
            <p:nvPr/>
          </p:nvCxnSpPr>
          <p:spPr bwMode="auto">
            <a:xfrm rot="10800000" flipV="1">
              <a:off x="9585010" y="5523891"/>
              <a:ext cx="439802" cy="128402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68" name="Flowchart: Delay 67"/>
            <p:cNvSpPr/>
            <p:nvPr/>
          </p:nvSpPr>
          <p:spPr bwMode="auto">
            <a:xfrm rot="16200000">
              <a:off x="9210410" y="5712142"/>
              <a:ext cx="255587" cy="402590"/>
            </a:xfrm>
            <a:prstGeom prst="flowChartDelay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9224870" y="5606255"/>
              <a:ext cx="235125" cy="214313"/>
            </a:xfrm>
            <a:prstGeom prst="ellipse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Flowchart: Delay 69"/>
            <p:cNvSpPr/>
            <p:nvPr/>
          </p:nvSpPr>
          <p:spPr bwMode="auto">
            <a:xfrm rot="16200000">
              <a:off x="8515020" y="5739129"/>
              <a:ext cx="255587" cy="402590"/>
            </a:xfrm>
            <a:prstGeom prst="flowChartDelay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8529480" y="5633242"/>
              <a:ext cx="235125" cy="214313"/>
            </a:xfrm>
            <a:prstGeom prst="ellipse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Flowchart: Delay 71"/>
            <p:cNvSpPr/>
            <p:nvPr/>
          </p:nvSpPr>
          <p:spPr bwMode="auto">
            <a:xfrm rot="16200000">
              <a:off x="9421368" y="5771091"/>
              <a:ext cx="255587" cy="402590"/>
            </a:xfrm>
            <a:prstGeom prst="flowChartDelay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9435828" y="5665204"/>
              <a:ext cx="235125" cy="214313"/>
            </a:xfrm>
            <a:prstGeom prst="ellipse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4" name="Flowchart: Delay 73"/>
            <p:cNvSpPr/>
            <p:nvPr/>
          </p:nvSpPr>
          <p:spPr bwMode="auto">
            <a:xfrm rot="16200000">
              <a:off x="8097313" y="5768181"/>
              <a:ext cx="255587" cy="402590"/>
            </a:xfrm>
            <a:prstGeom prst="flowChartDelay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8111773" y="5662294"/>
              <a:ext cx="235125" cy="214313"/>
            </a:xfrm>
            <a:prstGeom prst="ellipse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Flowchart: Delay 75"/>
            <p:cNvSpPr/>
            <p:nvPr/>
          </p:nvSpPr>
          <p:spPr bwMode="auto">
            <a:xfrm rot="16200000">
              <a:off x="9663697" y="5808848"/>
              <a:ext cx="255587" cy="402590"/>
            </a:xfrm>
            <a:prstGeom prst="flowChartDelay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9678157" y="5702961"/>
              <a:ext cx="235125" cy="214313"/>
            </a:xfrm>
            <a:prstGeom prst="ellipse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8" name="Flowchart: Delay 77"/>
            <p:cNvSpPr/>
            <p:nvPr/>
          </p:nvSpPr>
          <p:spPr bwMode="auto">
            <a:xfrm rot="16200000">
              <a:off x="7910411" y="5808848"/>
              <a:ext cx="255587" cy="402590"/>
            </a:xfrm>
            <a:prstGeom prst="flowChartDelay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924871" y="5702961"/>
              <a:ext cx="235125" cy="214313"/>
            </a:xfrm>
            <a:prstGeom prst="ellipse">
              <a:avLst/>
            </a:prstGeom>
            <a:solidFill>
              <a:srgbClr val="004165"/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92" name="Picture 91"/>
          <p:cNvPicPr>
            <a:picLocks noChangeAspect="1"/>
          </p:cNvPicPr>
          <p:nvPr/>
        </p:nvPicPr>
        <p:blipFill>
          <a:blip r:embed="rId10">
            <a:lum bright="-20000" contrast="40000"/>
          </a:blip>
          <a:stretch>
            <a:fillRect/>
          </a:stretch>
        </p:blipFill>
        <p:spPr>
          <a:xfrm>
            <a:off x="837377" y="3586674"/>
            <a:ext cx="1344168" cy="757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9"/>
          <p:cNvGrpSpPr>
            <a:grpSpLocks/>
          </p:cNvGrpSpPr>
          <p:nvPr/>
        </p:nvGrpSpPr>
        <p:grpSpPr bwMode="auto">
          <a:xfrm>
            <a:off x="6260065" y="1263277"/>
            <a:ext cx="301942" cy="326228"/>
            <a:chOff x="7528522" y="2140286"/>
            <a:chExt cx="556661" cy="641845"/>
          </a:xfrm>
          <a:gradFill flip="none" rotWithShape="1">
            <a:gsLst>
              <a:gs pos="0">
                <a:srgbClr val="4472C4">
                  <a:lumMod val="40000"/>
                  <a:lumOff val="60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95" name="Flowchart: Delay 94"/>
            <p:cNvSpPr/>
            <p:nvPr/>
          </p:nvSpPr>
          <p:spPr>
            <a:xfrm rot="16200000">
              <a:off x="7618280" y="2315228"/>
              <a:ext cx="377145" cy="556661"/>
            </a:xfrm>
            <a:prstGeom prst="flowChartDelay">
              <a:avLst/>
            </a:prstGeom>
            <a:solidFill>
              <a:srgbClr val="4472C4">
                <a:lumMod val="50000"/>
              </a:srgbClr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7650147" y="2140286"/>
              <a:ext cx="325108" cy="316241"/>
            </a:xfrm>
            <a:prstGeom prst="ellipse">
              <a:avLst/>
            </a:prstGeom>
            <a:solidFill>
              <a:srgbClr val="4472C4">
                <a:lumMod val="50000"/>
              </a:srgbClr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141" y="1012022"/>
            <a:ext cx="1316736" cy="7854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6133804" y="1320425"/>
            <a:ext cx="301942" cy="326228"/>
            <a:chOff x="7528522" y="2140286"/>
            <a:chExt cx="556661" cy="641845"/>
          </a:xfrm>
          <a:gradFill flip="none" rotWithShape="1">
            <a:gsLst>
              <a:gs pos="0">
                <a:srgbClr val="4472C4">
                  <a:lumMod val="40000"/>
                  <a:lumOff val="60000"/>
                </a:srgbClr>
              </a:gs>
              <a:gs pos="46000">
                <a:srgbClr val="4472C4">
                  <a:lumMod val="95000"/>
                  <a:lumOff val="5000"/>
                </a:srgbClr>
              </a:gs>
              <a:gs pos="100000">
                <a:srgbClr val="4472C4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9" name="Flowchart: Delay 8"/>
            <p:cNvSpPr/>
            <p:nvPr/>
          </p:nvSpPr>
          <p:spPr>
            <a:xfrm rot="16200000">
              <a:off x="7618280" y="2315228"/>
              <a:ext cx="377145" cy="556661"/>
            </a:xfrm>
            <a:prstGeom prst="flowChartDelay">
              <a:avLst/>
            </a:prstGeom>
            <a:solidFill>
              <a:srgbClr val="4472C4">
                <a:lumMod val="50000"/>
              </a:srgbClr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650147" y="2140286"/>
              <a:ext cx="325108" cy="316241"/>
            </a:xfrm>
            <a:prstGeom prst="ellipse">
              <a:avLst/>
            </a:prstGeom>
            <a:solidFill>
              <a:srgbClr val="4472C4">
                <a:lumMod val="50000"/>
              </a:srgbClr>
            </a:solidFill>
            <a:ln w="190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1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4" grpId="0" animBg="1"/>
      <p:bldP spid="27" grpId="0" animBg="1"/>
      <p:bldP spid="34" grpId="0" animBg="1"/>
      <p:bldP spid="50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 Disciplined Financial and Capital Planning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27538" y="982355"/>
            <a:ext cx="8159262" cy="4065582"/>
            <a:chOff x="624681" y="2090475"/>
            <a:chExt cx="8545411" cy="4142844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062788" y="2090475"/>
              <a:ext cx="4138633" cy="3751796"/>
            </a:xfrm>
            <a:prstGeom prst="rect">
              <a:avLst/>
            </a:prstGeom>
            <a:solidFill>
              <a:srgbClr val="EEECE1"/>
            </a:solidFill>
            <a:ln w="19050" cap="flat" cmpd="sng" algn="ctr">
              <a:solidFill>
                <a:srgbClr val="133D8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88900" dir="2700000" algn="tl" rotWithShape="0">
                <a:schemeClr val="bg1">
                  <a:lumMod val="85000"/>
                </a:schemeClr>
              </a:outerShdw>
            </a:effectLst>
          </p:spPr>
          <p:txBody>
            <a:bodyPr wrap="square" rtlCol="0" anchor="ctr" anchorCtr="1">
              <a:noAutofit/>
            </a:bodyPr>
            <a:lstStyle/>
            <a:p>
              <a:pPr algn="ctr"/>
              <a:endParaRPr lang="en-US" sz="1124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419695" y="2106645"/>
              <a:ext cx="3179884" cy="3700308"/>
              <a:chOff x="2023383" y="1482870"/>
              <a:chExt cx="2882202" cy="370332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rot="5400000" flipH="1">
                <a:off x="171723" y="3334530"/>
                <a:ext cx="370332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>
                <a:off x="748163" y="3334530"/>
                <a:ext cx="370332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>
                <a:off x="1324603" y="3334530"/>
                <a:ext cx="370332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>
                <a:off x="1901043" y="3334530"/>
                <a:ext cx="370332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 flipH="1">
                <a:off x="3053925" y="3334530"/>
                <a:ext cx="370332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 flipH="1">
                <a:off x="2477483" y="3334530"/>
                <a:ext cx="370332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1078915" y="2208200"/>
              <a:ext cx="4085808" cy="3195459"/>
              <a:chOff x="1699200" y="1961103"/>
              <a:chExt cx="3727938" cy="2882202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H="1">
                <a:off x="1699200" y="4843305"/>
                <a:ext cx="372793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1699200" y="4254360"/>
                <a:ext cx="372793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1699200" y="3665415"/>
                <a:ext cx="372793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1699200" y="3076470"/>
                <a:ext cx="372793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1699200" y="1961103"/>
                <a:ext cx="372793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Freeform 49"/>
            <p:cNvSpPr/>
            <p:nvPr/>
          </p:nvSpPr>
          <p:spPr bwMode="auto">
            <a:xfrm>
              <a:off x="1068507" y="2098690"/>
              <a:ext cx="4123308" cy="3729099"/>
            </a:xfrm>
            <a:custGeom>
              <a:avLst/>
              <a:gdLst>
                <a:gd name="connsiteX0" fmla="*/ 0 w 3780000"/>
                <a:gd name="connsiteY0" fmla="*/ 2973600 h 3384000"/>
                <a:gd name="connsiteX1" fmla="*/ 21600 w 3780000"/>
                <a:gd name="connsiteY1" fmla="*/ 3384000 h 3384000"/>
                <a:gd name="connsiteX2" fmla="*/ 424800 w 3780000"/>
                <a:gd name="connsiteY2" fmla="*/ 3384000 h 3384000"/>
                <a:gd name="connsiteX3" fmla="*/ 3772800 w 3780000"/>
                <a:gd name="connsiteY3" fmla="*/ 410400 h 3384000"/>
                <a:gd name="connsiteX4" fmla="*/ 3780000 w 3780000"/>
                <a:gd name="connsiteY4" fmla="*/ 0 h 3384000"/>
                <a:gd name="connsiteX5" fmla="*/ 3355200 w 3780000"/>
                <a:gd name="connsiteY5" fmla="*/ 0 h 3384000"/>
                <a:gd name="connsiteX6" fmla="*/ 0 w 3780000"/>
                <a:gd name="connsiteY6" fmla="*/ 2973600 h 3384000"/>
                <a:gd name="connsiteX0" fmla="*/ 0 w 3763332"/>
                <a:gd name="connsiteY0" fmla="*/ 2961694 h 3384000"/>
                <a:gd name="connsiteX1" fmla="*/ 4932 w 3763332"/>
                <a:gd name="connsiteY1" fmla="*/ 3384000 h 3384000"/>
                <a:gd name="connsiteX2" fmla="*/ 408132 w 3763332"/>
                <a:gd name="connsiteY2" fmla="*/ 3384000 h 3384000"/>
                <a:gd name="connsiteX3" fmla="*/ 3756132 w 3763332"/>
                <a:gd name="connsiteY3" fmla="*/ 410400 h 3384000"/>
                <a:gd name="connsiteX4" fmla="*/ 3763332 w 3763332"/>
                <a:gd name="connsiteY4" fmla="*/ 0 h 3384000"/>
                <a:gd name="connsiteX5" fmla="*/ 3338532 w 3763332"/>
                <a:gd name="connsiteY5" fmla="*/ 0 h 3384000"/>
                <a:gd name="connsiteX6" fmla="*/ 0 w 3763332"/>
                <a:gd name="connsiteY6" fmla="*/ 2961694 h 3384000"/>
                <a:gd name="connsiteX0" fmla="*/ 0 w 3759907"/>
                <a:gd name="connsiteY0" fmla="*/ 2961694 h 3384000"/>
                <a:gd name="connsiteX1" fmla="*/ 4932 w 3759907"/>
                <a:gd name="connsiteY1" fmla="*/ 3384000 h 3384000"/>
                <a:gd name="connsiteX2" fmla="*/ 408132 w 3759907"/>
                <a:gd name="connsiteY2" fmla="*/ 3384000 h 3384000"/>
                <a:gd name="connsiteX3" fmla="*/ 3756132 w 3759907"/>
                <a:gd name="connsiteY3" fmla="*/ 410400 h 3384000"/>
                <a:gd name="connsiteX4" fmla="*/ 3759907 w 3759907"/>
                <a:gd name="connsiteY4" fmla="*/ 0 h 3384000"/>
                <a:gd name="connsiteX5" fmla="*/ 3338532 w 3759907"/>
                <a:gd name="connsiteY5" fmla="*/ 0 h 3384000"/>
                <a:gd name="connsiteX6" fmla="*/ 0 w 3759907"/>
                <a:gd name="connsiteY6" fmla="*/ 2961694 h 3384000"/>
                <a:gd name="connsiteX0" fmla="*/ 0 w 3759907"/>
                <a:gd name="connsiteY0" fmla="*/ 2961694 h 3384000"/>
                <a:gd name="connsiteX1" fmla="*/ 4932 w 3759907"/>
                <a:gd name="connsiteY1" fmla="*/ 3384000 h 3384000"/>
                <a:gd name="connsiteX2" fmla="*/ 408132 w 3759907"/>
                <a:gd name="connsiteY2" fmla="*/ 3384000 h 3384000"/>
                <a:gd name="connsiteX3" fmla="*/ 3756132 w 3759907"/>
                <a:gd name="connsiteY3" fmla="*/ 410400 h 3384000"/>
                <a:gd name="connsiteX4" fmla="*/ 3759907 w 3759907"/>
                <a:gd name="connsiteY4" fmla="*/ 0 h 3384000"/>
                <a:gd name="connsiteX5" fmla="*/ 3338532 w 3759907"/>
                <a:gd name="connsiteY5" fmla="*/ 10236 h 3384000"/>
                <a:gd name="connsiteX6" fmla="*/ 0 w 3759907"/>
                <a:gd name="connsiteY6" fmla="*/ 2961694 h 3384000"/>
                <a:gd name="connsiteX0" fmla="*/ 0 w 3756317"/>
                <a:gd name="connsiteY0" fmla="*/ 2951458 h 3373764"/>
                <a:gd name="connsiteX1" fmla="*/ 4932 w 3756317"/>
                <a:gd name="connsiteY1" fmla="*/ 3373764 h 3373764"/>
                <a:gd name="connsiteX2" fmla="*/ 408132 w 3756317"/>
                <a:gd name="connsiteY2" fmla="*/ 3373764 h 3373764"/>
                <a:gd name="connsiteX3" fmla="*/ 3756132 w 3756317"/>
                <a:gd name="connsiteY3" fmla="*/ 400164 h 3373764"/>
                <a:gd name="connsiteX4" fmla="*/ 3753057 w 3756317"/>
                <a:gd name="connsiteY4" fmla="*/ 23884 h 3373764"/>
                <a:gd name="connsiteX5" fmla="*/ 3338532 w 3756317"/>
                <a:gd name="connsiteY5" fmla="*/ 0 h 3373764"/>
                <a:gd name="connsiteX6" fmla="*/ 0 w 3756317"/>
                <a:gd name="connsiteY6" fmla="*/ 2951458 h 3373764"/>
                <a:gd name="connsiteX0" fmla="*/ 0 w 3756540"/>
                <a:gd name="connsiteY0" fmla="*/ 2951458 h 3373764"/>
                <a:gd name="connsiteX1" fmla="*/ 4932 w 3756540"/>
                <a:gd name="connsiteY1" fmla="*/ 3373764 h 3373764"/>
                <a:gd name="connsiteX2" fmla="*/ 408132 w 3756540"/>
                <a:gd name="connsiteY2" fmla="*/ 3373764 h 3373764"/>
                <a:gd name="connsiteX3" fmla="*/ 3756132 w 3756540"/>
                <a:gd name="connsiteY3" fmla="*/ 400164 h 3373764"/>
                <a:gd name="connsiteX4" fmla="*/ 3756483 w 3756540"/>
                <a:gd name="connsiteY4" fmla="*/ 3412 h 3373764"/>
                <a:gd name="connsiteX5" fmla="*/ 3338532 w 3756540"/>
                <a:gd name="connsiteY5" fmla="*/ 0 h 3373764"/>
                <a:gd name="connsiteX6" fmla="*/ 0 w 3756540"/>
                <a:gd name="connsiteY6" fmla="*/ 2951458 h 3373764"/>
                <a:gd name="connsiteX0" fmla="*/ 5343 w 3751608"/>
                <a:gd name="connsiteY0" fmla="*/ 2941223 h 3373764"/>
                <a:gd name="connsiteX1" fmla="*/ 0 w 3751608"/>
                <a:gd name="connsiteY1" fmla="*/ 3373764 h 3373764"/>
                <a:gd name="connsiteX2" fmla="*/ 403200 w 3751608"/>
                <a:gd name="connsiteY2" fmla="*/ 3373764 h 3373764"/>
                <a:gd name="connsiteX3" fmla="*/ 3751200 w 3751608"/>
                <a:gd name="connsiteY3" fmla="*/ 400164 h 3373764"/>
                <a:gd name="connsiteX4" fmla="*/ 3751551 w 3751608"/>
                <a:gd name="connsiteY4" fmla="*/ 3412 h 3373764"/>
                <a:gd name="connsiteX5" fmla="*/ 3333600 w 3751608"/>
                <a:gd name="connsiteY5" fmla="*/ 0 h 3373764"/>
                <a:gd name="connsiteX6" fmla="*/ 5343 w 3751608"/>
                <a:gd name="connsiteY6" fmla="*/ 2941223 h 3373764"/>
                <a:gd name="connsiteX0" fmla="*/ 0 w 3746265"/>
                <a:gd name="connsiteY0" fmla="*/ 2941223 h 3373764"/>
                <a:gd name="connsiteX1" fmla="*/ 15208 w 3746265"/>
                <a:gd name="connsiteY1" fmla="*/ 3349881 h 3373764"/>
                <a:gd name="connsiteX2" fmla="*/ 397857 w 3746265"/>
                <a:gd name="connsiteY2" fmla="*/ 3373764 h 3373764"/>
                <a:gd name="connsiteX3" fmla="*/ 3745857 w 3746265"/>
                <a:gd name="connsiteY3" fmla="*/ 400164 h 3373764"/>
                <a:gd name="connsiteX4" fmla="*/ 3746208 w 3746265"/>
                <a:gd name="connsiteY4" fmla="*/ 3412 h 3373764"/>
                <a:gd name="connsiteX5" fmla="*/ 3328257 w 3746265"/>
                <a:gd name="connsiteY5" fmla="*/ 0 h 3373764"/>
                <a:gd name="connsiteX6" fmla="*/ 0 w 3746265"/>
                <a:gd name="connsiteY6" fmla="*/ 2941223 h 3373764"/>
                <a:gd name="connsiteX0" fmla="*/ 0 w 3746265"/>
                <a:gd name="connsiteY0" fmla="*/ 2941223 h 3373764"/>
                <a:gd name="connsiteX1" fmla="*/ 1508 w 3746265"/>
                <a:gd name="connsiteY1" fmla="*/ 3360116 h 3373764"/>
                <a:gd name="connsiteX2" fmla="*/ 397857 w 3746265"/>
                <a:gd name="connsiteY2" fmla="*/ 3373764 h 3373764"/>
                <a:gd name="connsiteX3" fmla="*/ 3745857 w 3746265"/>
                <a:gd name="connsiteY3" fmla="*/ 400164 h 3373764"/>
                <a:gd name="connsiteX4" fmla="*/ 3746208 w 3746265"/>
                <a:gd name="connsiteY4" fmla="*/ 3412 h 3373764"/>
                <a:gd name="connsiteX5" fmla="*/ 3328257 w 3746265"/>
                <a:gd name="connsiteY5" fmla="*/ 0 h 3373764"/>
                <a:gd name="connsiteX6" fmla="*/ 0 w 3746265"/>
                <a:gd name="connsiteY6" fmla="*/ 2941223 h 3373764"/>
                <a:gd name="connsiteX0" fmla="*/ 0 w 3746265"/>
                <a:gd name="connsiteY0" fmla="*/ 2941223 h 3370352"/>
                <a:gd name="connsiteX1" fmla="*/ 1508 w 3746265"/>
                <a:gd name="connsiteY1" fmla="*/ 3360116 h 3370352"/>
                <a:gd name="connsiteX2" fmla="*/ 404708 w 3746265"/>
                <a:gd name="connsiteY2" fmla="*/ 3370352 h 3370352"/>
                <a:gd name="connsiteX3" fmla="*/ 3745857 w 3746265"/>
                <a:gd name="connsiteY3" fmla="*/ 400164 h 3370352"/>
                <a:gd name="connsiteX4" fmla="*/ 3746208 w 3746265"/>
                <a:gd name="connsiteY4" fmla="*/ 3412 h 3370352"/>
                <a:gd name="connsiteX5" fmla="*/ 3328257 w 3746265"/>
                <a:gd name="connsiteY5" fmla="*/ 0 h 3370352"/>
                <a:gd name="connsiteX6" fmla="*/ 0 w 3746265"/>
                <a:gd name="connsiteY6" fmla="*/ 2941223 h 3370352"/>
                <a:gd name="connsiteX0" fmla="*/ 15629 w 3761894"/>
                <a:gd name="connsiteY0" fmla="*/ 2941223 h 3387412"/>
                <a:gd name="connsiteX1" fmla="*/ 11 w 3761894"/>
                <a:gd name="connsiteY1" fmla="*/ 3387412 h 3387412"/>
                <a:gd name="connsiteX2" fmla="*/ 420337 w 3761894"/>
                <a:gd name="connsiteY2" fmla="*/ 3370352 h 3387412"/>
                <a:gd name="connsiteX3" fmla="*/ 3761486 w 3761894"/>
                <a:gd name="connsiteY3" fmla="*/ 400164 h 3387412"/>
                <a:gd name="connsiteX4" fmla="*/ 3761837 w 3761894"/>
                <a:gd name="connsiteY4" fmla="*/ 3412 h 3387412"/>
                <a:gd name="connsiteX5" fmla="*/ 3343886 w 3761894"/>
                <a:gd name="connsiteY5" fmla="*/ 0 h 3387412"/>
                <a:gd name="connsiteX6" fmla="*/ 15629 w 3761894"/>
                <a:gd name="connsiteY6" fmla="*/ 2941223 h 3387412"/>
                <a:gd name="connsiteX0" fmla="*/ 0 w 3746265"/>
                <a:gd name="connsiteY0" fmla="*/ 2941223 h 3370352"/>
                <a:gd name="connsiteX1" fmla="*/ 46033 w 3746265"/>
                <a:gd name="connsiteY1" fmla="*/ 3336233 h 3370352"/>
                <a:gd name="connsiteX2" fmla="*/ 404708 w 3746265"/>
                <a:gd name="connsiteY2" fmla="*/ 3370352 h 3370352"/>
                <a:gd name="connsiteX3" fmla="*/ 3745857 w 3746265"/>
                <a:gd name="connsiteY3" fmla="*/ 400164 h 3370352"/>
                <a:gd name="connsiteX4" fmla="*/ 3746208 w 3746265"/>
                <a:gd name="connsiteY4" fmla="*/ 3412 h 3370352"/>
                <a:gd name="connsiteX5" fmla="*/ 3328257 w 3746265"/>
                <a:gd name="connsiteY5" fmla="*/ 0 h 3370352"/>
                <a:gd name="connsiteX6" fmla="*/ 0 w 3746265"/>
                <a:gd name="connsiteY6" fmla="*/ 2941223 h 3370352"/>
                <a:gd name="connsiteX0" fmla="*/ 5370 w 3751635"/>
                <a:gd name="connsiteY0" fmla="*/ 2941223 h 3370352"/>
                <a:gd name="connsiteX1" fmla="*/ 28 w 3751635"/>
                <a:gd name="connsiteY1" fmla="*/ 3363528 h 3370352"/>
                <a:gd name="connsiteX2" fmla="*/ 410078 w 3751635"/>
                <a:gd name="connsiteY2" fmla="*/ 3370352 h 3370352"/>
                <a:gd name="connsiteX3" fmla="*/ 3751227 w 3751635"/>
                <a:gd name="connsiteY3" fmla="*/ 400164 h 3370352"/>
                <a:gd name="connsiteX4" fmla="*/ 3751578 w 3751635"/>
                <a:gd name="connsiteY4" fmla="*/ 3412 h 3370352"/>
                <a:gd name="connsiteX5" fmla="*/ 3333627 w 3751635"/>
                <a:gd name="connsiteY5" fmla="*/ 0 h 3370352"/>
                <a:gd name="connsiteX6" fmla="*/ 5370 w 3751635"/>
                <a:gd name="connsiteY6" fmla="*/ 2941223 h 3370352"/>
                <a:gd name="connsiteX0" fmla="*/ 5370 w 3751635"/>
                <a:gd name="connsiteY0" fmla="*/ 2941223 h 3370352"/>
                <a:gd name="connsiteX1" fmla="*/ 28 w 3751635"/>
                <a:gd name="connsiteY1" fmla="*/ 3363528 h 3370352"/>
                <a:gd name="connsiteX2" fmla="*/ 410078 w 3751635"/>
                <a:gd name="connsiteY2" fmla="*/ 3370352 h 3370352"/>
                <a:gd name="connsiteX3" fmla="*/ 3751227 w 3751635"/>
                <a:gd name="connsiteY3" fmla="*/ 400164 h 3370352"/>
                <a:gd name="connsiteX4" fmla="*/ 3751578 w 3751635"/>
                <a:gd name="connsiteY4" fmla="*/ 3412 h 3370352"/>
                <a:gd name="connsiteX5" fmla="*/ 3333627 w 3751635"/>
                <a:gd name="connsiteY5" fmla="*/ 0 h 3370352"/>
                <a:gd name="connsiteX6" fmla="*/ 5370 w 3751635"/>
                <a:gd name="connsiteY6" fmla="*/ 2941223 h 3370352"/>
                <a:gd name="connsiteX0" fmla="*/ 5370 w 3751635"/>
                <a:gd name="connsiteY0" fmla="*/ 2941223 h 3363528"/>
                <a:gd name="connsiteX1" fmla="*/ 28 w 3751635"/>
                <a:gd name="connsiteY1" fmla="*/ 3363528 h 3363528"/>
                <a:gd name="connsiteX2" fmla="*/ 416928 w 3751635"/>
                <a:gd name="connsiteY2" fmla="*/ 3363528 h 3363528"/>
                <a:gd name="connsiteX3" fmla="*/ 3751227 w 3751635"/>
                <a:gd name="connsiteY3" fmla="*/ 400164 h 3363528"/>
                <a:gd name="connsiteX4" fmla="*/ 3751578 w 3751635"/>
                <a:gd name="connsiteY4" fmla="*/ 3412 h 3363528"/>
                <a:gd name="connsiteX5" fmla="*/ 3333627 w 3751635"/>
                <a:gd name="connsiteY5" fmla="*/ 0 h 3363528"/>
                <a:gd name="connsiteX6" fmla="*/ 5370 w 3751635"/>
                <a:gd name="connsiteY6" fmla="*/ 2941223 h 3363528"/>
                <a:gd name="connsiteX0" fmla="*/ 1974 w 3751665"/>
                <a:gd name="connsiteY0" fmla="*/ 2941223 h 3363528"/>
                <a:gd name="connsiteX1" fmla="*/ 58 w 3751665"/>
                <a:gd name="connsiteY1" fmla="*/ 3363528 h 3363528"/>
                <a:gd name="connsiteX2" fmla="*/ 416958 w 3751665"/>
                <a:gd name="connsiteY2" fmla="*/ 3363528 h 3363528"/>
                <a:gd name="connsiteX3" fmla="*/ 3751257 w 3751665"/>
                <a:gd name="connsiteY3" fmla="*/ 400164 h 3363528"/>
                <a:gd name="connsiteX4" fmla="*/ 3751608 w 3751665"/>
                <a:gd name="connsiteY4" fmla="*/ 3412 h 3363528"/>
                <a:gd name="connsiteX5" fmla="*/ 3333657 w 3751665"/>
                <a:gd name="connsiteY5" fmla="*/ 0 h 3363528"/>
                <a:gd name="connsiteX6" fmla="*/ 1974 w 3751665"/>
                <a:gd name="connsiteY6" fmla="*/ 2941223 h 3363528"/>
                <a:gd name="connsiteX0" fmla="*/ 1974 w 3751665"/>
                <a:gd name="connsiteY0" fmla="*/ 2941223 h 3363528"/>
                <a:gd name="connsiteX1" fmla="*/ 58 w 3751665"/>
                <a:gd name="connsiteY1" fmla="*/ 3363528 h 3363528"/>
                <a:gd name="connsiteX2" fmla="*/ 416958 w 3751665"/>
                <a:gd name="connsiteY2" fmla="*/ 3363528 h 3363528"/>
                <a:gd name="connsiteX3" fmla="*/ 3751257 w 3751665"/>
                <a:gd name="connsiteY3" fmla="*/ 400164 h 3363528"/>
                <a:gd name="connsiteX4" fmla="*/ 3751608 w 3751665"/>
                <a:gd name="connsiteY4" fmla="*/ 3412 h 3363528"/>
                <a:gd name="connsiteX5" fmla="*/ 3333657 w 3751665"/>
                <a:gd name="connsiteY5" fmla="*/ 0 h 3363528"/>
                <a:gd name="connsiteX6" fmla="*/ 1974 w 3751665"/>
                <a:gd name="connsiteY6" fmla="*/ 2941223 h 3363528"/>
                <a:gd name="connsiteX0" fmla="*/ 1974 w 3751665"/>
                <a:gd name="connsiteY0" fmla="*/ 2941223 h 3363528"/>
                <a:gd name="connsiteX1" fmla="*/ 58 w 3751665"/>
                <a:gd name="connsiteY1" fmla="*/ 3363528 h 3363528"/>
                <a:gd name="connsiteX2" fmla="*/ 416958 w 3751665"/>
                <a:gd name="connsiteY2" fmla="*/ 3363528 h 3363528"/>
                <a:gd name="connsiteX3" fmla="*/ 3751257 w 3751665"/>
                <a:gd name="connsiteY3" fmla="*/ 400164 h 3363528"/>
                <a:gd name="connsiteX4" fmla="*/ 3751608 w 3751665"/>
                <a:gd name="connsiteY4" fmla="*/ 0 h 3363528"/>
                <a:gd name="connsiteX5" fmla="*/ 3333657 w 3751665"/>
                <a:gd name="connsiteY5" fmla="*/ 0 h 3363528"/>
                <a:gd name="connsiteX6" fmla="*/ 1974 w 3751665"/>
                <a:gd name="connsiteY6" fmla="*/ 2941223 h 336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1665" h="3363528">
                  <a:moveTo>
                    <a:pt x="1974" y="2941223"/>
                  </a:moveTo>
                  <a:cubicBezTo>
                    <a:pt x="2477" y="3080854"/>
                    <a:pt x="-445" y="3223897"/>
                    <a:pt x="58" y="3363528"/>
                  </a:cubicBezTo>
                  <a:lnTo>
                    <a:pt x="416958" y="3363528"/>
                  </a:lnTo>
                  <a:lnTo>
                    <a:pt x="3751257" y="400164"/>
                  </a:lnTo>
                  <a:cubicBezTo>
                    <a:pt x="3752515" y="263364"/>
                    <a:pt x="3750350" y="136800"/>
                    <a:pt x="3751608" y="0"/>
                  </a:cubicBezTo>
                  <a:lnTo>
                    <a:pt x="3333657" y="0"/>
                  </a:lnTo>
                  <a:lnTo>
                    <a:pt x="1974" y="2941223"/>
                  </a:lnTo>
                  <a:close/>
                </a:path>
              </a:pathLst>
            </a:custGeom>
            <a:solidFill>
              <a:srgbClr val="578D1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 anchorCtr="1">
              <a:noAutofit/>
            </a:bodyPr>
            <a:lstStyle/>
            <a:p>
              <a:pPr algn="ctr"/>
              <a:endParaRPr lang="en-US" sz="1124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cxnSp>
          <p:nvCxnSpPr>
            <p:cNvPr id="51" name="Straight Connector 50"/>
            <p:cNvCxnSpPr>
              <a:stCxn id="53" idx="0"/>
            </p:cNvCxnSpPr>
            <p:nvPr/>
          </p:nvCxnSpPr>
          <p:spPr>
            <a:xfrm flipH="1">
              <a:off x="1857645" y="2923891"/>
              <a:ext cx="27276" cy="2266303"/>
            </a:xfrm>
            <a:prstGeom prst="line">
              <a:avLst/>
            </a:prstGeom>
            <a:ln>
              <a:solidFill>
                <a:srgbClr val="F29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053913" y="3042205"/>
              <a:ext cx="988237" cy="0"/>
            </a:xfrm>
            <a:prstGeom prst="line">
              <a:avLst/>
            </a:prstGeom>
            <a:ln>
              <a:solidFill>
                <a:srgbClr val="F29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 bwMode="auto">
            <a:xfrm>
              <a:off x="1729714" y="2923892"/>
              <a:ext cx="310414" cy="311934"/>
            </a:xfrm>
            <a:prstGeom prst="ellipse">
              <a:avLst/>
            </a:prstGeom>
            <a:solidFill>
              <a:srgbClr val="F29000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 anchorCtr="1">
              <a:noAutofit/>
            </a:bodyPr>
            <a:lstStyle/>
            <a:p>
              <a:pPr algn="ctr"/>
              <a:endParaRPr lang="en-US" sz="1124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Right Arrow 53"/>
            <p:cNvSpPr/>
            <p:nvPr/>
          </p:nvSpPr>
          <p:spPr bwMode="auto">
            <a:xfrm flipH="1">
              <a:off x="4787350" y="3177354"/>
              <a:ext cx="909955" cy="446651"/>
            </a:xfrm>
            <a:prstGeom prst="rightArrow">
              <a:avLst/>
            </a:prstGeom>
            <a:solidFill>
              <a:srgbClr val="133D8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63500" dir="2700000" algn="tl" rotWithShape="0">
                <a:schemeClr val="bg1"/>
              </a:outerShdw>
            </a:effectLst>
          </p:spPr>
          <p:txBody>
            <a:bodyPr wrap="square" rtlCol="0" anchor="ctr" anchorCtr="1">
              <a:noAutofit/>
            </a:bodyPr>
            <a:lstStyle/>
            <a:p>
              <a:pPr algn="ctr"/>
              <a:endParaRPr lang="en-US" sz="1124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auto">
            <a:xfrm>
              <a:off x="5517494" y="2559111"/>
              <a:ext cx="3652598" cy="2901515"/>
            </a:xfrm>
            <a:prstGeom prst="rect">
              <a:avLst/>
            </a:prstGeom>
            <a:solidFill>
              <a:srgbClr val="133D8D"/>
            </a:solidFill>
            <a:ln w="25400">
              <a:noFill/>
              <a:miter lim="800000"/>
              <a:headEnd/>
              <a:tailEnd/>
            </a:ln>
            <a:extLst/>
          </p:spPr>
          <p:txBody>
            <a:bodyPr wrap="square" lIns="146756" tIns="146756" rIns="146756" bIns="146756">
              <a:spAutoFit/>
            </a:bodyPr>
            <a:lstStyle>
              <a:lvl1pPr eaLnBrk="0" hangingPunct="0">
                <a:tabLst>
                  <a:tab pos="2889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288925" indent="-174625" eaLnBrk="0" hangingPunct="0">
                <a:tabLst>
                  <a:tab pos="2889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2889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2889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2889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89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89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89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89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5000"/>
                </a:spcBef>
              </a:pPr>
              <a:r>
                <a:rPr lang="en-US" sz="1498" b="1" dirty="0">
                  <a:solidFill>
                    <a:schemeClr val="bg1"/>
                  </a:solidFill>
                  <a:latin typeface="+mj-lt"/>
                </a:rPr>
                <a:t>The  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Corridor of Control </a:t>
              </a:r>
              <a:r>
                <a:rPr lang="en-US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498" b="1" dirty="0">
                  <a:solidFill>
                    <a:schemeClr val="bg1"/>
                  </a:solidFill>
                  <a:latin typeface="+mj-lt"/>
                </a:rPr>
                <a:t>is the balancing point between two opposing goals:</a:t>
              </a:r>
            </a:p>
            <a:p>
              <a:pPr lvl="1">
                <a:spcBef>
                  <a:spcPct val="55000"/>
                </a:spcBef>
              </a:pPr>
              <a:r>
                <a:rPr lang="en-US" sz="1498" b="1" i="1" dirty="0">
                  <a:solidFill>
                    <a:schemeClr val="bg1"/>
                  </a:solidFill>
                  <a:latin typeface="+mj-lt"/>
                </a:rPr>
                <a:t>1.	Compete effectively through aggressive investment of capital and operating dollars, BUT</a:t>
              </a:r>
            </a:p>
            <a:p>
              <a:pPr lvl="1">
                <a:spcBef>
                  <a:spcPct val="55000"/>
                </a:spcBef>
              </a:pPr>
              <a:r>
                <a:rPr lang="en-US" sz="1498" b="1" i="1" dirty="0">
                  <a:solidFill>
                    <a:schemeClr val="bg1"/>
                  </a:solidFill>
                  <a:latin typeface="+mj-lt"/>
                </a:rPr>
                <a:t>2. Respect the fiduciary role of management and the board to maintain the long-term financial integrity of a community asset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3436" y="5708358"/>
              <a:ext cx="681371" cy="31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5" b="1" dirty="0"/>
                <a:t>$0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4681" y="2231989"/>
              <a:ext cx="718881" cy="31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5" b="1" dirty="0"/>
                <a:t>$X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91373" y="5907508"/>
              <a:ext cx="651475" cy="31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5" b="1" dirty="0"/>
                <a:t>$X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70752" y="5918617"/>
              <a:ext cx="2872096" cy="31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5" b="1" dirty="0"/>
                <a:t>Capital Capacity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195437" y="3809020"/>
              <a:ext cx="2015283" cy="31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45" b="1" dirty="0"/>
                <a:t>Strategic Investment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94934" y="2473163"/>
              <a:ext cx="1732689" cy="32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98" b="1" dirty="0">
                  <a:solidFill>
                    <a:srgbClr val="133D8D"/>
                  </a:solidFill>
                </a:rPr>
                <a:t>Over-Investment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65473" y="4934305"/>
              <a:ext cx="1789736" cy="55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98" b="1" dirty="0">
                  <a:solidFill>
                    <a:srgbClr val="133D8D"/>
                  </a:solidFill>
                </a:rPr>
                <a:t>Under-Investment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9057397">
              <a:off x="1816139" y="3697555"/>
              <a:ext cx="2747914" cy="33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5" b="1" dirty="0">
                  <a:solidFill>
                    <a:schemeClr val="bg1"/>
                  </a:solidFill>
                </a:rPr>
                <a:t>Corridor of Control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050763" y="3148372"/>
              <a:ext cx="940264" cy="411535"/>
            </a:xfrm>
            <a:prstGeom prst="straightConnector1">
              <a:avLst/>
            </a:prstGeom>
            <a:ln w="34925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5476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Multi-Year Financial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7510" y="4767263"/>
            <a:ext cx="496490" cy="273844"/>
          </a:xfrm>
          <a:prstGeom prst="rect">
            <a:avLst/>
          </a:prstGeom>
        </p:spPr>
        <p:txBody>
          <a:bodyPr/>
          <a:lstStyle/>
          <a:p>
            <a:fld id="{1493786E-5CA6-41F1-92B0-FF39C47F7211}" type="slidenum">
              <a:rPr lang="en-US" smtClean="0"/>
              <a:t>22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710746" y="1094563"/>
            <a:ext cx="428625" cy="542810"/>
          </a:xfrm>
          <a:prstGeom prst="rightArrow">
            <a:avLst/>
          </a:prstGeom>
          <a:gradFill flip="none" rotWithShape="1">
            <a:gsLst>
              <a:gs pos="25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6222" r="37222" b="18666"/>
          <a:stretch/>
        </p:blipFill>
        <p:spPr bwMode="auto">
          <a:xfrm>
            <a:off x="3366192" y="865963"/>
            <a:ext cx="1054424" cy="6774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6222" r="37222" b="18666"/>
          <a:stretch/>
        </p:blipFill>
        <p:spPr bwMode="auto">
          <a:xfrm>
            <a:off x="3260798" y="971356"/>
            <a:ext cx="1054424" cy="6774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3031112" y="1041391"/>
            <a:ext cx="1211081" cy="8064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246295" y="783412"/>
            <a:ext cx="1598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u="sng" dirty="0">
                <a:solidFill>
                  <a:schemeClr val="bg2">
                    <a:lumMod val="75000"/>
                    <a:lumOff val="25000"/>
                  </a:schemeClr>
                </a:solidFill>
              </a:rPr>
              <a:t>Forecasting methods include: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5200" y="954862"/>
            <a:ext cx="343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Statistically-driven modeling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Enrollment and tuition forecasting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Expense growth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Non-tuition revenues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Capital expenditures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4570" y="1018615"/>
            <a:ext cx="15811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Base Case</a:t>
            </a:r>
          </a:p>
          <a:p>
            <a:r>
              <a:rPr lang="en-US" sz="105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Given current trends, what is our financial outlook 5-10 years?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24571" y="1894662"/>
            <a:ext cx="622935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6222" r="37222" b="18666"/>
          <a:stretch/>
        </p:blipFill>
        <p:spPr bwMode="auto">
          <a:xfrm>
            <a:off x="3103576" y="1108545"/>
            <a:ext cx="1054424" cy="677453"/>
          </a:xfrm>
          <a:prstGeom prst="rect">
            <a:avLst/>
          </a:prstGeom>
          <a:noFill/>
          <a:ln w="349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142913" y="1371406"/>
            <a:ext cx="976664" cy="369332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Base Case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(Conservative)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6222" r="37222" b="18666"/>
          <a:stretch/>
        </p:blipFill>
        <p:spPr bwMode="auto">
          <a:xfrm>
            <a:off x="3031203" y="2046511"/>
            <a:ext cx="728055" cy="4677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6222" r="37222" b="18666"/>
          <a:stretch/>
        </p:blipFill>
        <p:spPr bwMode="auto">
          <a:xfrm>
            <a:off x="3031203" y="2675161"/>
            <a:ext cx="728055" cy="4677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6222" r="37222" b="18666"/>
          <a:stretch/>
        </p:blipFill>
        <p:spPr bwMode="auto">
          <a:xfrm>
            <a:off x="2954696" y="2771648"/>
            <a:ext cx="728055" cy="467765"/>
          </a:xfrm>
          <a:prstGeom prst="rect">
            <a:avLst/>
          </a:prstGeom>
          <a:noFill/>
          <a:ln w="349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6222" r="37222" b="18666"/>
          <a:stretch/>
        </p:blipFill>
        <p:spPr bwMode="auto">
          <a:xfrm>
            <a:off x="3879547" y="2046511"/>
            <a:ext cx="728055" cy="4677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6222" r="37222" b="18666"/>
          <a:stretch/>
        </p:blipFill>
        <p:spPr bwMode="auto">
          <a:xfrm>
            <a:off x="3783059" y="2142998"/>
            <a:ext cx="728055" cy="467765"/>
          </a:xfrm>
          <a:prstGeom prst="rect">
            <a:avLst/>
          </a:prstGeom>
          <a:noFill/>
          <a:ln w="349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6222" r="37222" b="18666"/>
          <a:stretch/>
        </p:blipFill>
        <p:spPr bwMode="auto">
          <a:xfrm>
            <a:off x="3879547" y="2675161"/>
            <a:ext cx="728055" cy="4677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46294" y="2047658"/>
            <a:ext cx="6735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u="sng" dirty="0">
                <a:solidFill>
                  <a:schemeClr val="bg2">
                    <a:lumMod val="75000"/>
                    <a:lumOff val="25000"/>
                  </a:schemeClr>
                </a:solidFill>
              </a:rPr>
              <a:t>Examples: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5200" y="2203660"/>
            <a:ext cx="3431600" cy="7848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Online offering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Satellite campus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New residence hall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Faculty recruitment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New research building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Athletic investments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International expansion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900" dirty="0">
                <a:solidFill>
                  <a:schemeClr val="bg2"/>
                </a:solidFill>
                <a:cs typeface="Arial" panose="020B0604020202020204" pitchFamily="34" charset="0"/>
              </a:rPr>
              <a:t>New instructional facilities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710746" y="2409583"/>
            <a:ext cx="428625" cy="542810"/>
          </a:xfrm>
          <a:prstGeom prst="rightArrow">
            <a:avLst/>
          </a:prstGeom>
          <a:gradFill flip="none" rotWithShape="1">
            <a:gsLst>
              <a:gs pos="25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2968926" y="3037662"/>
            <a:ext cx="692552" cy="207749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bg1"/>
                </a:solidFill>
              </a:rPr>
              <a:t>Initiative #3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4570" y="2180412"/>
            <a:ext cx="1581161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Initiatives</a:t>
            </a:r>
          </a:p>
          <a:p>
            <a:r>
              <a:rPr lang="en-US" sz="105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As we prioritize growth or cost containment initiatives, what is the incremental impact?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024571" y="3380562"/>
            <a:ext cx="622935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732715" y="2712820"/>
            <a:ext cx="867991" cy="587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/>
          <p:cNvSpPr txBox="1"/>
          <p:nvPr/>
        </p:nvSpPr>
        <p:spPr>
          <a:xfrm>
            <a:off x="3809049" y="2398620"/>
            <a:ext cx="692552" cy="207749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bg1"/>
                </a:solidFill>
              </a:rPr>
              <a:t>Initiative #2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72372" y="3527833"/>
            <a:ext cx="1783080" cy="10972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9053" r="8689" b="8655"/>
          <a:stretch/>
        </p:blipFill>
        <p:spPr bwMode="auto">
          <a:xfrm>
            <a:off x="2945505" y="3597886"/>
            <a:ext cx="812486" cy="469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8006" r="8077" b="7146"/>
          <a:stretch/>
        </p:blipFill>
        <p:spPr bwMode="auto">
          <a:xfrm>
            <a:off x="3805026" y="3595041"/>
            <a:ext cx="796741" cy="47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9053" r="8689" b="8655"/>
          <a:stretch/>
        </p:blipFill>
        <p:spPr bwMode="auto">
          <a:xfrm>
            <a:off x="2944444" y="4107043"/>
            <a:ext cx="812486" cy="469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8006" r="8077" b="7146"/>
          <a:stretch/>
        </p:blipFill>
        <p:spPr bwMode="auto">
          <a:xfrm>
            <a:off x="3803965" y="4104198"/>
            <a:ext cx="796741" cy="47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2855646" y="2087598"/>
            <a:ext cx="867991" cy="587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TextBox 42"/>
          <p:cNvSpPr txBox="1"/>
          <p:nvPr/>
        </p:nvSpPr>
        <p:spPr>
          <a:xfrm>
            <a:off x="5246294" y="3519665"/>
            <a:ext cx="1047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u="sng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Analysis contains: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55201" y="3727414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Income Statement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Balance Sheet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Cash 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Key Ratios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4710746" y="3754333"/>
            <a:ext cx="428625" cy="542810"/>
          </a:xfrm>
          <a:prstGeom prst="rightArrow">
            <a:avLst/>
          </a:prstGeom>
          <a:gradFill flip="none" rotWithShape="1">
            <a:gsLst>
              <a:gs pos="25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3045704" y="3974188"/>
            <a:ext cx="1516056" cy="276999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Consolidated Results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4570" y="3516233"/>
            <a:ext cx="1581161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Scenarios</a:t>
            </a:r>
          </a:p>
          <a:p>
            <a:r>
              <a:rPr lang="en-US" sz="105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What is the impact on our baseline projections given the initiatives we’ve proposed?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803039" y="2771645"/>
            <a:ext cx="728055" cy="473763"/>
            <a:chOff x="4009425" y="3531514"/>
            <a:chExt cx="970740" cy="631685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6" t="26222" r="37222" b="18666"/>
            <a:stretch/>
          </p:blipFill>
          <p:spPr bwMode="auto">
            <a:xfrm>
              <a:off x="4009425" y="3531514"/>
              <a:ext cx="970740" cy="623687"/>
            </a:xfrm>
            <a:prstGeom prst="rect">
              <a:avLst/>
            </a:prstGeom>
            <a:noFill/>
            <a:ln w="349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027454" y="3886200"/>
              <a:ext cx="923403" cy="276999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</a:rPr>
                <a:t>Initiative #4</a:t>
              </a: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6222" r="37222" b="18666"/>
          <a:stretch/>
        </p:blipFill>
        <p:spPr bwMode="auto">
          <a:xfrm>
            <a:off x="2909375" y="2142998"/>
            <a:ext cx="728055" cy="467765"/>
          </a:xfrm>
          <a:prstGeom prst="rect">
            <a:avLst/>
          </a:prstGeom>
          <a:noFill/>
          <a:ln w="349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923217" y="2401219"/>
            <a:ext cx="692552" cy="207749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bg1"/>
                </a:solidFill>
              </a:rPr>
              <a:t>Initiative #1</a:t>
            </a:r>
          </a:p>
        </p:txBody>
      </p:sp>
    </p:spTree>
    <p:extLst>
      <p:ext uri="{BB962C8B-B14F-4D97-AF65-F5344CB8AC3E}">
        <p14:creationId xmlns:p14="http://schemas.microsoft.com/office/powerpoint/2010/main" val="12349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3" grpId="0" animBg="1"/>
      <p:bldP spid="17" grpId="0"/>
      <p:bldP spid="19" grpId="0"/>
      <p:bldP spid="24" grpId="0"/>
      <p:bldP spid="34" grpId="0" animBg="1"/>
      <p:bldP spid="18" grpId="0"/>
      <p:bldP spid="20" grpId="0"/>
      <p:bldP spid="21" grpId="0" animBg="1"/>
      <p:bldP spid="22" grpId="0" animBg="1"/>
      <p:bldP spid="25" grpId="0"/>
      <p:bldP spid="55" grpId="0" animBg="1"/>
      <p:bldP spid="35" grpId="0" animBg="1"/>
      <p:bldP spid="38" grpId="0" animBg="1"/>
      <p:bldP spid="54" grpId="0" animBg="1"/>
      <p:bldP spid="43" grpId="0"/>
      <p:bldP spid="44" grpId="0"/>
      <p:bldP spid="45" grpId="0" animBg="1"/>
      <p:bldP spid="46" grpId="0" animBg="1"/>
      <p:bldP spid="50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1123950"/>
            <a:ext cx="4479053" cy="3505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The operational  budget is a part of a strategic decision making framework</a:t>
            </a:r>
          </a:p>
          <a:p>
            <a:r>
              <a:rPr lang="en-US" b="0" dirty="0"/>
              <a:t>The operational budget flows from the long range plan</a:t>
            </a:r>
          </a:p>
          <a:p>
            <a:pPr lvl="1"/>
            <a:r>
              <a:rPr lang="en-US" b="0" dirty="0"/>
              <a:t>The long range plan sets operational targets</a:t>
            </a:r>
          </a:p>
          <a:p>
            <a:pPr lvl="1"/>
            <a:r>
              <a:rPr lang="en-US" b="0" dirty="0"/>
              <a:t>The operating budget assigns resources and accountability</a:t>
            </a:r>
          </a:p>
          <a:p>
            <a:r>
              <a:rPr lang="en-US" b="0" dirty="0"/>
              <a:t>A best practice operational budget process engages the organization which leads to institutional buy-in to financial plans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Achieve Faster and More Strategic Budgeting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228" y="1199313"/>
            <a:ext cx="3528572" cy="2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83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an Integrated Planning Framework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8" y="819150"/>
            <a:ext cx="6481763" cy="40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55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lia_145516008_Subscription_Monthly_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r="19927"/>
          <a:stretch/>
        </p:blipFill>
        <p:spPr>
          <a:xfrm>
            <a:off x="4030330" y="0"/>
            <a:ext cx="5113669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2701" y="-3592"/>
            <a:ext cx="5113669" cy="516614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10800000" flipH="1">
            <a:off x="4019176" y="-3592"/>
            <a:ext cx="2229224" cy="5187399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KAUFMAN HALL: </a:t>
            </a:r>
            <a:br>
              <a:rPr lang="en-US" dirty="0"/>
            </a:br>
            <a:r>
              <a:rPr lang="en-US" dirty="0"/>
              <a:t>YOUR PERFORMANCE </a:t>
            </a:r>
            <a:br>
              <a:rPr lang="en-US" dirty="0"/>
            </a:br>
            <a:r>
              <a:rPr lang="en-US" dirty="0"/>
              <a:t>MANAGEMENT PARTNER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63904" y="1428750"/>
            <a:ext cx="533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/>
        </p:nvSpPr>
        <p:spPr>
          <a:xfrm rot="16200000">
            <a:off x="7377365" y="3389551"/>
            <a:ext cx="2397006" cy="1143000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16200000">
            <a:off x="7851968" y="3105150"/>
            <a:ext cx="2057400" cy="533400"/>
          </a:xfrm>
          <a:prstGeom prst="triangle">
            <a:avLst/>
          </a:prstGeom>
          <a:solidFill>
            <a:srgbClr val="FFFFFF">
              <a:alpha val="39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7391400" y="285750"/>
            <a:ext cx="1422400" cy="4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17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xiom01*1200xx5722-3219-0-2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19505" r="261" b="14353"/>
          <a:stretch/>
        </p:blipFill>
        <p:spPr>
          <a:xfrm>
            <a:off x="0" y="2"/>
            <a:ext cx="9144000" cy="341604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31862" y="0"/>
            <a:ext cx="9175862" cy="34212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1504952"/>
            <a:ext cx="6629400" cy="1200329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 Light"/>
                <a:cs typeface="Calibri Light"/>
              </a:rPr>
              <a:t>Guiding strategy and enabling outcomes with comprehensive and integrated financial consulting </a:t>
            </a:r>
            <a:br>
              <a:rPr lang="en-US" sz="2400" dirty="0">
                <a:solidFill>
                  <a:prstClr val="white"/>
                </a:solidFill>
                <a:latin typeface="Calibri Light"/>
                <a:cs typeface="Calibri Light"/>
              </a:rPr>
            </a:br>
            <a:r>
              <a:rPr lang="en-US" sz="2400" dirty="0">
                <a:solidFill>
                  <a:prstClr val="white"/>
                </a:solidFill>
                <a:latin typeface="Calibri Light"/>
                <a:cs typeface="Calibri Light"/>
              </a:rPr>
              <a:t>and performance management software tools</a:t>
            </a:r>
            <a:r>
              <a:rPr lang="en-US" sz="2400" dirty="0">
                <a:solidFill>
                  <a:prstClr val="white"/>
                </a:solidFill>
                <a:cs typeface="Calibri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18209" y="2876550"/>
            <a:ext cx="533400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09478" y="3562350"/>
            <a:ext cx="600645" cy="584776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Calibri"/>
              </a:rPr>
              <a:t>30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63983" y="3575559"/>
            <a:ext cx="597038" cy="584776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Calibri"/>
              </a:rPr>
              <a:t>#1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69318" y="3562352"/>
            <a:ext cx="1015021" cy="584775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Calibri"/>
              </a:rPr>
              <a:t>400+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8071" y="4019550"/>
            <a:ext cx="663463" cy="338554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cs typeface="Calibri"/>
              </a:rPr>
              <a:t>Years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77003" y="4043646"/>
            <a:ext cx="2040880" cy="338554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cs typeface="Calibri"/>
              </a:rPr>
              <a:t>Customer Satisfaction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6945" y="4031220"/>
            <a:ext cx="1313380" cy="338554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cs typeface="Calibri"/>
              </a:rPr>
              <a:t>Professionals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6803" y="4286715"/>
            <a:ext cx="2285999" cy="461665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</a:rPr>
              <a:t>Helping senior leaders realize success amid changing market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1400" y="4304389"/>
            <a:ext cx="2362200" cy="461665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</a:rPr>
              <a:t>Top financial advisor and #1 rated software platform by Gartner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02033" y="4291180"/>
            <a:ext cx="2743200" cy="461665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</a:rPr>
              <a:t>in offices throughout</a:t>
            </a:r>
            <a:br>
              <a:rPr lang="en-US" sz="1200" dirty="0">
                <a:solidFill>
                  <a:srgbClr val="7F7F7F"/>
                </a:solidFill>
              </a:rPr>
            </a:br>
            <a:r>
              <a:rPr lang="en-US" sz="1200" dirty="0">
                <a:solidFill>
                  <a:srgbClr val="7F7F7F"/>
                </a:solidFill>
              </a:rPr>
              <a:t>the United States </a:t>
            </a:r>
          </a:p>
        </p:txBody>
      </p:sp>
      <p:sp>
        <p:nvSpPr>
          <p:cNvPr id="35" name="Right Triangle 34"/>
          <p:cNvSpPr/>
          <p:nvPr/>
        </p:nvSpPr>
        <p:spPr>
          <a:xfrm rot="10800000">
            <a:off x="7848600" y="0"/>
            <a:ext cx="1295400" cy="2667000"/>
          </a:xfrm>
          <a:prstGeom prst="rtTriangle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 rot="16200000">
            <a:off x="7658100" y="1543050"/>
            <a:ext cx="2362200" cy="609600"/>
          </a:xfrm>
          <a:prstGeom prst="triangl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71517" y="-1806658"/>
            <a:ext cx="184666" cy="36933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718209" y="769226"/>
            <a:ext cx="1422400" cy="4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49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OUR INTEGRATED ADVISORY SERVICES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3222520"/>
            <a:ext cx="9144000" cy="769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49850"/>
            <a:ext cx="9144000" cy="769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68702" y="754743"/>
            <a:ext cx="4103008" cy="4103008"/>
          </a:xfrm>
          <a:prstGeom prst="ellipse">
            <a:avLst/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590800" y="876672"/>
            <a:ext cx="3858810" cy="3858810"/>
          </a:xfrm>
          <a:prstGeom prst="ellipse">
            <a:avLst/>
          </a:prstGeom>
          <a:solidFill>
            <a:srgbClr val="E6E6E6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sp>
        <p:nvSpPr>
          <p:cNvPr id="74" name="AutoShape 2" descr="data:image/jpeg;base64,/9j/4AAQSkZJRgABAQAAAQABAAD/2wCEAAkGBxIHEhUUBxIUEBIRFhwUFhIXFxsXEBoUFB0XHBUZFRUZIioiGBooHRQXIT0iJyorLi4uFx8zODMsNygtLisBCgoKDg0OGxAQGzckICQ3LiwwLDIsODQ0LCw0Nzc3LCw0Ly0yNCw0LCwsLCwsLC8sLCwsLCwtLCwsLCwsLDcsNP/AABEIAOEA4QMBEQACEQEDEQH/xAAbAAEAAgMBAQAAAAAAAAAAAAAABgcBBAUDAv/EAEkQAAEDAQIGDQkGBQMFAAAAAAABAgMEBREHEiE0c7IGFzEyM0FRU3KRkrHSFiJUYXGBoaLRExQVk8LjJEJSYqOCwfAjQ0Rj4f/EABoBAQADAQEBAAAAAAAAAAAAAAAEBQYDAgH/xAA4EQABAgIEDAUEAwEAAwAAAAAAAQIDBAURMnESFCExM1FSgZGxweEVQWGh0RM0QvAiU6LxIyRi/9oADAMBAAIRAxEAPwC8QAAAAAAAAAAAAAAAAAAAAAAAAAAAAAAAAAAAAAAAAAAAAAAAAAAAAAAAAAAAADznqGU6X1D2sTlcqInWp8VUTOemsc7I1KzkVWy6hpd/Uxu6F8moinFZmEn5EplHzL8zF35OZyKrCNSxZuyaX1o1Gt+Zb/gcnTsNMyKpKZQ0dbSon76HHq8Jki3/AHSnY3kV71d1oiJ3nF087yaS2UIz8n8E/wClh0Mqzxsc/dcxrlu3L1RFW4sWrWiKUMRqNeqJ5HufTwAAAAAAAAAAAAAAAAAAAAAAAAAD5e9I0vkVETlVbkB9RFXIhy6rZNR0vDVMV6cTXI53U29Tk6PDTO5CSySmH5mLw+TkVWEOjh4H7WXosuT51Q4rOw0zVr++pKZREwuepN/xWciqwmL/AOJTe97/ANLU/wBzi6e1N9yWyhNp/BP3kciqwgVs/BLHF0WXr86r3HJ05FX0JTKJlm561vX4qORVbIaur4eplX1I5WJ1MuQ4ujRHZ3L+3EpknAZZYnCvmcx6463vyqvGuVetTmuXKSUyJUgAABhwUIX5ZXAxaNuqhfMsoYeNpHXqbR6OYAAAAAAAAAAAAAAAAABpWha0Fm3ff5o4lVL0RzkRyp6m7qnh8RjLS1HaFLxYthqqcOq2fUMHBvfKqcTGL3vuT4nB05CTNlJjKJmXZ0RL1+KzkVWExqZnTOd63vRvwaju84unk/FpLZQjvzfwT/hyKrCJVy8A2KJPU1XO61W74HJ07EXNUhKZQ8BLSqv7++ZyKrZTW1XC1MidFUj1EQ4ujxVzu/dxKZIy7MzE35eZyp5XVC31DnPXlcquXrU5Llz5SU1qNyNSq4+AfTIAAAAAAAAABhQELks/ZTRRRRpJUxorWNRUv3FREvLhsxCRqfyMlFkZhXqqMXOpseVlD6TH1nrGIW0eMQmdhR5WUPpMfWMYhbQxCZ2FHlZQ+kx9YxiFtDEJnYUeVlD6TH1jGIW0MQmdhR5WUPpMfWMYhbQxCZ2FHlZQ+kx9YxiFtDEJnYUeVlD6TH1jGIW0MQmdhR5WUPpMfWMYhbQxCZ2FHlZQ+kx9YxiFtDEJnYU3LNtiC1FclnytlVl2Ni8V991/UvUe2RGPsrWcYsvFhVYbaqzePZxAAAKywr8PDo11itnrSGjoXRuvIOQS5AAAAAAAAAAAAAAAAAAAAAAAAAAAAAAAAAABPsEu/qejH3yE6Qzu3dSjpuyzf0LHLIz4AABWWFfh4dGusVs9aQ0dC6N15ByCXIAAAAAAAAAAAAAAAAABhcgBZFHg6gqI2PdNMivajlRMS69URcnmli2SaqV1qZ99MRWuVuCmS/5Pba0p+fm+Twn3EWa19vg8eNRdlPf5G1pT8/N8nhGIs1r7fA8ai7Ke/wAja0p+fm+TwjEWa19vgeNRdlPf5G1pT8/N8nhGIs1r7fA8ai7Ke/yNrSn5+b5PCMRZrX2+B41F2U9/kbWlPz83yeEYizWvt8DxqLsp7/I2tKfn5vk8IxFmtfb4HjUXZT3+RtaU/PzfJ4RiLNa+3wPGouynv8lc18CUssjGKqpHI9iKu6qMcqIq+vIVzkqcqajQQnYbGuXzRF4k3wS7+p6MffITZDO7d1Kam7LN/QscsjPgAAFZYV+Hh0a6xWz1pDR0Lo3XkHIJcgAAAAAAAAAAAAAAAAAGHBQhfllcDFo26qF8yyhh42kdeptHo5gAxf1gGQAAAAAAChrazmfTya7iiiW3XrzNtL6FlyciZYJd/U9GPvkJchndu6lTTdlm/oWOWRnwAACssK/Dw6NdYrZ60ho6F0bryDkEuQAAAAAAAAAAAAAAAAADDgoQvyyuBi0bdVC+ZZQw8bSOvU5tp7LaOzVVs8yOen8jEV7r+RcXIi+1UOT5mGzIqkmDR8xFStG5Na5DVsXZrBbM6Q0scqK5FXGcjUb5qX8TlU8w5psR2CiHSYoyJAhrEcqbq/gh2FJP41nL9gzLx7+Uhzul3fJbUN9ut68kOLZuyOrs1f4Wd9yfyOXHZ7MV193uuOLI0RmZSZFk4EW01L0yL7FhbF9nMdqqkdoIkMy5EW//AKT15EVd6vqXrUnwZtH5HZFKGcot8FMOHlb7oS8mFUAAAUNbWcz6eTXcUUS269eZtpfQsuTkTLBLv6nox98hLkM7t3Uqabss39CxyyM+AAAVlhX4eHRrrFbPWkNHQujdeQcglyAAAYAN6Cxqmo4Cnmd60jdi9d1x7SG9czV4HF0zBbnenFDdZsRrn72mf71Yne494vF2TitISyfnz+D0XYXXombL2479Y+4tF2eXyefEpXb9l+DRrLCqqHLVU8rUTddiq5qe1zb0Q8OhRG52naHNQIll6cfk5yLfuHMkGQAAAAAYXKASK29lk1osbFTqsMLWo3FRbnvuREVXuTi/tTJy3kiLMOemCmRCBL0fDhOV7srly3XfJHUybhHJ5JsHWfx9F+qpJlNKhXUr9su42sKWeN0DdeU9Tul3J1OdD/brevJCIEQtTC5d0AtHB5slW0W/d6918saXseu69icq8bkye1PYqlnKR8JMB2dDN0pJJCX6rEyLnTUvwpNSaU4AKGtrOZ9PJruKKJbdevM20voWXJyJlgl39T0Y++QlyGd27qVNN2Wb+hY5ZGfAAAKywr8PDo11itnrSGjoXRuvIOQS5AAAJfgtS+sffzDteIlyWl3L0Kqmft0vTkpaxamYAAAABHNkmw+C2UV0aJDNxSNS5FX/ANjU3yevd9ZGjSzImXMussJSkYsBalyt1fH7UVJX0UlnSOjrG4r2LcqcXqVF40VMt5VOarVwVNRCitisR7FyKeB5OgAAAAAAAJLg6z+Pov1VJMppUK6lftl3G1hSzxugbrynqd0u5Opzof7db15IRAiFqADZsuudZk0c0W7E5HXcqfzJ70VU956Y/Acjk8jnGhJFhrDXzL6jekiIrMqOS9F9S7hfItZiFRUWpT6B8KGtrOZ9PJruKKJbdevM20voWXJyJlgl39T0Y++QlyGd27qVNN2Wb+hY5ZGfAAAKywr8PDo11itnrSGjoXRuvIOQS5AAAJhgszx+gdrxEuS0u5ehU0z9ul6clLVLUzJEtmeyyTY/IxlNGx+OzGxnKuTKqXXJ7OUiTEwsJURELSQkGzLVc5aqshwafCXM1f4mCNyf2uVq/G84JPO80JzqFh1fxcpOLBtyG3Y8eiVcmRzFyPavIqf7pkJ0KK2IlbSlmZWJLuwX8dZ0zoRyCYUrKSSJlRGnnRqjHrysdvb/AGOX51IM7D/ij9RdUNHVHrCXMuVL/wDnIrUrTRAAAAAAAAkuDrP4+i/VUkymlQrqV+2XcSHZ5saqrXqWyWfGj2JE1l+M1vnI6RVS5V5HISJmA9762p5EGjZ2DBgq161LWq5vRCOeQ1fzKfmM+pHxSLqJ/ikrteyjyGr+ZT8xn1GKRdQ8Uldr2Ux5DV/Mp+Yz6jFIuoeKSu17KWpYML6amhZVpdIyNrHJei5Woibqbu4WcJFRiIueozUy5roznNzKqqb50OBQ1tZzPp5NdxRRLbr15m2l9Cy5ORMsEu/qejH3yEuQzu3dSppuyzf0LHLIz4AABWWFfh4dGusVs9aQ0dC6N15ByCXIAABMMFmeP0DteIlyWl3L0Kmmft0vTkpapamZKwwrZxFov1KVk9bQ0dC6J1/QhJCLklODWqWCtRrdyVjmqnF5qYyL8q9akqTdVFq1lZSzEdLqupU+C3C2MscXZnGklDUI7ijV3vb5yfFEOMzonXEuQWqZZeUoUpsQAAAAAAAblkWnJZEqS0eLjtRUTGS9vnJcuRFQ9w4isdhIcY8BsZmA/MSDbDreSDsO8R3xyL6cO5B8Hl/Xj2G2HW8kHYd4hjkX04dx4PL+vHsNsOt5IOw7xDHIvpw7jweX9ePYluwPZDPb32y16MujxEbiNVMrsfGvvVb9xCXKxnxK8Iq6SlIUvg4FeWvPuJYSyrABQ1tZzPp5NdxRRLbr15m2l9Cy5ORMsEu/qejH3yEuQzu3dSppuyzf0LHLIz4AABWWFfh4dGusVs9aQ0dC6N15ByCXIAABMMFmeP0DteIlyWl3L0Kmmft0vTkpapamZKwwrZxFov1KVk9bQ0dC6J1/QhJCLknGC+yXSyuqZEujY1WMX+p7t8qepERU9rvUpNkoaq7D8ilpiYRGJCTOuVbu5ZpZmdOBs8qEpqGa/wDnRGJ/rVEX4Kq+4jzTqoS8CdRrMKZb6ZeBTJTmuAAAAAAAAAAAAABbGDOgWkpMd6XLO9Xp0Uua3VVf9RaybKodesy9LxcOPgp+KVbyWksqwAUNbWcz6eTXcUUS269eZtpfQsuTkTLBLv6nox98hLkM7t3Uqabss39CxyyM+AAAVlhX4eHRrrFbPWkNHQujdeQcglyAAATDBZnj9A7XiJclpdy9Cppn7dL05KWqWpmTkW3sbprbVHV7VVzUxUcjnNW7duuRbjjEgMiZXEqXnY0BFRi5F9DQptglDAt6xuku4nvcrfe3cX3nhJSEnkd30rMuSrCquQkkUaQojYkRrWpcjUS5qIm4iIm4SESrIhXqqqtan0fT4VnhOtpKl7aanW9Ilx5FTc+0uua33Iq39JOQrZ2LWuAnkaKiJZWtWK7zyJdr3kGIJdAAAAAAAAAAAAHV2NWI+3pkjjvRiedI/wDpZ7f6l3E/+KdYMJYjsHiRZuZbLw8Jc/kmtf3OXbDE2BqNhRGtaiNaibiImRET3F0iIiVIY5zlcqqudT7Pp8ABQ1tZzPp5NdxRRLbr15m2l9Cy5ORMsEu/qejH3yEuQzu3dSppuyzf0LHLIz4AABWWFfh4dGusVs9aQ0dC6N15ByCXIAABMMFmeP0DteIlyWl3L0Kmmft0vTkpapamZPJ9SyN2LI9rXKl6NVyI67lu5D5hJXUekY5UrRMh946cqH0+VKaFdblNQJ/Fzxs9WMiv9zUyr1HN0Vjc6naHKxolhqqQnZHhCWZFZYaK1FyLM5LnXf2N4vavVxkKNOV5GcS5lKIwVwo3D57cSAqt+V2VVyqvHeu7epALwAAAAGFAQnVsbBHSxsmsTKrmNc6FVuW9US9Y3L3L7l4idElFVEczgUsClUR6w42tcvz8kKqYH0rlZVNdG9N1rkVrupSEqK1alLhjmvTCataHmfD0YVbt0AkVgbDqm2FRXNWCLjkelyqn9jN13tyJ6yRClnv9EIEzSMGClSLWupOq/qlq2LZEVixpHQtuTdVy5XudxucvGv8AxC0hw2w21NMzMTD478N69jfOhwAAAKGtrOZ9PJruKKJbdevM20voWXJyJlgl39T0Y++QlyGd27qVNN2Wb+hY5ZGfAAAKywr8PDo11itnrSGjoXRuvIOQS5AAAJhgszx+gdrxEuS0u5ehU0z9ul6clLVLUzJV+FdL6iK/mv1KVk8n8kNJQuidf0IRiJyJ1EGpC5rUyiXbh9PhkAAAAAAAw4KEL8srgYtG3VQvmWUMPG0jr1PSqpI6xMWrjZI3kc1HJ1KHNRyVKh8ZEexa2rVccmTYhQyLetMxPZe1OpqohyxaFskpKQmU/NTcorEpqBb6OCJjv6kYmN2t09thMbZQ4xJmNESp7lXedA6HAAAAAAAoa2s5n08mu4oolt168zbS+hZcnImWCXf1PRj75CXIZ3bupU03ZZv6FjlkZ8AAArLCvw8OjXWK2etIaOhdG68g5BLkAAAmGCzPH6B2vES5LS7l6FTTP26XpyUtUtTMlYYVs4i0X6lKyetoaOhdE6/oQkhFyAAAAAAAAAYXKASqDZ9WQNa1iQ3NRGpex19yJcl/nEpJyKiVZOHcrHUTLuVVWvL69j72w63kg7DvEMci+nDufPB5f149hth1vJB2HeIY5F9OHceDy/rx7DbDreSDsO8QxyL6cO48Hl/Xj2G2HW8kHYd4hjkX04dx4PL+vHsNsOt5IOw7xDHIvpw7jweX9ePY7WxDZhU2xUtirEixFa5fNaqOvamTKrlO8vMve/BcQ56joMCCr2V15PPsT8nlGAChrazmfTya7iiiW3XrzNtL6FlyciZYJd/U9GPvkJchndu6lTTdlm/oWOWRnwAACssK/Dw6NdYrZ60ho6F0bryDkEuQAACX4Lc8foHa8RLktLuXoVVM/bpenJS1i1MwVhhWziLRfqUrJ62ho6F0Tr+hCSEXIAAAAAAAABhcgBKoNgFZO1rmLDc5Ecl73X3Kl6X+aSkk4qpXk49isdS0u1VRa8np3Pva7reWDtu8IxKL6cex88Yl/Xh3G13W8sHbd4RiUX049h4xL+vDuNrut5YO27wjEovpx7DxiX9eHcbXdbywdt3hGJRfTj2HjEv68O42u63lg7bvCMSi+nHsPGJf14dztbENh9TY9S2WsWLERrk81yq69yZMitQ7y8s9j8JxDnqRgxoKsZXXk8u5PyeUYAKGtrOZ9PJruKKJbdevM20voWXJyJlgl39T0Y++QlyGd27qVNN2Wb+hY5ZGfAAAKywr8PDo11itnrSGjoXRuvIOQS5AAAMAG7T2tUU2bzzMu4kkcidV9x7SI9MyrxOTpeE601F3IfNoWlNaaotfIsitTFRVuvRN27ImU+Pe59paxCgw4SKjEqrNU8nUAAAAAAAAAwoBbtBszoYYo2yT3K1jUVMSTdRERf5S2bNQkRErMrFo2ZV6qjfNfNPk2PLeg9I/xyeE9Y1C1njwya2PdPkeW9B6R/jk8IxqFrHhk1se6fI8t6D0j/HJ4RjULWPDJrY90+R5b0HpH+OTwjGoWseGTWx7p8jy3oPSP8cnhGNQtY8Mmtj3T5Nmzdk9Jab0joZcd6oqo3EemRN3K5qIemR4b1qapziyMeE3De2pL0OwdiIAChrazmfTya7iiiW3XrzNtL6FlyciZYJd/U9GPvkJchndu6lTTdlm/oWOWRnwAACssK/Dw6NdYrZ60ho6F0bryDkEuQAAAAAAAAAAAAAAAAAAAfOMnKfK0PtSjGTlQVoKlGMnKgrQVKMZOVBWgqUYycqCtBUoxk5UFaCpSUYN1Ra5l39D+4lSa/8AlK2lk/8AWW9C3y3MoAChrazmfTya7iiiW3XrzNtL6FlyciZYJd/U9GPvkJchndu6lTTdlm/oWOWRnwAACssK/Dw6NdYrZ60ho6F0bryDkEuQAAAAAAAAAAAAAAAAADCgIXtZlJGsMV8bODb/ACp/ShesamCmQxUaI76jsvmps/c4+bZ2UPWCmo5/UfrH3OPm2dlBgpqH1H6x9zj5tnZQYKah9R+sfc4+bZ2UGCmofUfrH3OPm2dlBgpqH1H6z6jpmRrfGxrV5UREUVIfFe5ciqep9PIAKGtrOZ9PJruKKJbdevM20voWXJyJlgl39T0Y++QlyGd27qVNN2Wb+hY5ZGfAAAKywr8PDo11itnrSGjoXRuvIOQS5AAAAAAAAAAAAAAAAAAMOChC/LK4GLRt1UL5llDDxtI69TaPRzAAAAAAAAAABQ1tZzPp5NdxRRLbr15m2l9Cy5ORMsEu/qejH3yEuQzu3dSppuyzf0LHLIz4AABWWFfh4dGusVs9aQ0dC6N15ByCXIAAAAAAAAAAAAAAAAABhcoBPaXCQtOxrPuqLiNRt/211+Kl192J6ick8qJVg+/YpH0MjnK7Dz//AD3PXbOX0RPzv2z7j67Pv2PPgif2f57jbOX0RPzv2xj67Pv2Hgif2f57jbOX0RPzv2xj67Pv2Hgif2f57jbOX0RPzv2xj67Pv2Hgif2f57jbOX0RPzv2xj67Pv2Hgif2f57jbOX0RPzv2xj67Pv2Hgif2f57jbOX0RPzv2xj67Pv2Hgif2f57jbOX0RPzv2xj67Pv2Hgif2f57kErZ/vUkkl2L9o9z7r77sdyrdfx7pBctaqusuobcBiN1IicCcYJd/U9GPvkJshndu6lNTdlm/oWOWRnwAACC4Q7AqbWkjfZ0f2iMYrVuc1FvVb9xypeQZuC96orUrLqi5uDBa5sRaq1IFVWLU0mcU8rfXiOVvaRLiA6E9udql2yZgvsvTiaF54rO5kAAAAAAAAAAAAAAAAAGLwBeALwBeALwBeALwBeALwBeAT7BIvn1PRj75CdIZ3bupR03ZZv6FkFkZ8AAAAAA16qhirMlXGyRP7mo7vQ8uY12dD2yK9llVS5TkVWwyhqd9AjF/sVzPg1UT4HF0rCXyJbKSmW/lXfl5nIqsG1O/NZZY15FxXt6rkX4nJ0izyVSUymoqWmovsceqwazszWeKTpI5ndjHFZF6Zlr/d5LZTUNbTVT3+Dk1Wwmup/wDs/aJyse1fgqovwOTpWKnkSmUnLO/Kq9Dj1Vmz0edwyx3cbmOROtUuOLmObnT2JTI0N9lyLvNVFv3DzWdTIAAAAAABhQELysyzYHQxK6GJVWNuXEbfvU9ReMY3BTIYyLGifUd/Jc6+Zs/hcHMxdhv0PWA3Uc/rxNpeI/C4OZi7DfoMBuofXibS8R+FwczF2G/QYDdQ+vE2l4j8Lg5mLsN+gwG6h9eJtLxH4XBzMXYb9BgN1D68TaXiPwuDmYuw36DAbqH14m0vEfhcHMxdhv0GA3UPrxNpeI/C4OZi7DfoMBuofXibS8R+FwczF2G/QYDdQ+vE2l4nrBSx01/3djGX7uK1Evu3L7j6jUTMh5dEc60tZ7H08AAAAAAAAAAAAAAAGlV2TT1udwRSetzGqvWqHh0NjrSVnZkxFZZcqbzkVWwahqNyJY15WPcny33fA4ulIS+RKZSky38q70ORVYNInZpUSM6bWvT4YpyWRb5KS2U0/wDJiLdk+TkVWDipjzaSKRPXjMd1XKnxOLpKImZUUlMpmCtpFT3+DkVWxCupt/TucnKxWv8Ag1b/AIHJ0tFT8SUykJZ2Z/HIcippZKTOo3x9Nqt1kOKoqZ0qJbHsfZVFuWs8FW9Mh5PfmX7ZXAxaNuqhfssoYaNpHXqbR6OYAAAAAAAAAAAAAAAAAAAAAAAAAAAAAAAAAAAAAMKl+6Ac6rsClrM5p4nKvHiIju0mU5ugw3Z2oSGTcdll68ToRRpEiNjS5GoiInqTcOiJVkOCqqrWp9A+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10846" y="246317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914333"/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75" name="AutoShape 4" descr="data:image/jpeg;base64,/9j/4AAQSkZJRgABAQAAAQABAAD/2wCEAAkGBxIHEhUUBxIUEBIRFhwUFhIXFxsXEBoUFB0XHBUZFRUZIioiGBooHRQXIT0iJyorLi4uFx8zODMsNygtLisBCgoKDg0OGxAQGzckICQ3LiwwLDIsODQ0LCw0Nzc3LCw0Ly0yNCw0LCwsLCwsLC8sLCwsLCwtLCwsLCwsLDcsNP/AABEIAOEA4QMBEQACEQEDEQH/xAAbAAEAAgMBAQAAAAAAAAAAAAAABgcBBAUDAv/EAEkQAAEDAQIGDQkGBQMFAAAAAAABAgMEBREHEiE0c7IGFzEyM0FRU3KRkrHSFiJUYXGBoaLRExQVk8LjJEJSYqOCwfAjQ0Rj4f/EABoBAQADAQEBAAAAAAAAAAAAAAAEBQYDAgH/xAA4EQABAgIEDAUEAwEAAwAAAAAAAQIDBAURMnESFCExM1FSgZGxweEVQWGh0RM0QvAiU6LxIyRi/9oADAMBAAIRAxEAPwC8QAAAAAAAAAAAAAAAAAAAAAAAAAAAAAAAAAAAAAAAAAAAAAAAAAAAAAAAAAAAADznqGU6X1D2sTlcqInWp8VUTOemsc7I1KzkVWy6hpd/Uxu6F8moinFZmEn5EplHzL8zF35OZyKrCNSxZuyaX1o1Gt+Zb/gcnTsNMyKpKZQ0dbSon76HHq8Jki3/AHSnY3kV71d1oiJ3nF087yaS2UIz8n8E/wClh0Mqzxsc/dcxrlu3L1RFW4sWrWiKUMRqNeqJ5HufTwAAAAAAAAAAAAAAAAAAAAAAAAAD5e9I0vkVETlVbkB9RFXIhy6rZNR0vDVMV6cTXI53U29Tk6PDTO5CSySmH5mLw+TkVWEOjh4H7WXosuT51Q4rOw0zVr++pKZREwuepN/xWciqwmL/AOJTe97/ANLU/wBzi6e1N9yWyhNp/BP3kciqwgVs/BLHF0WXr86r3HJ05FX0JTKJlm561vX4qORVbIaur4eplX1I5WJ1MuQ4ujRHZ3L+3EpknAZZYnCvmcx6463vyqvGuVetTmuXKSUyJUgAABhwUIX5ZXAxaNuqhfMsoYeNpHXqbR6OYAAAAAAAAAAAAAAAAABpWha0Fm3ff5o4lVL0RzkRyp6m7qnh8RjLS1HaFLxYthqqcOq2fUMHBvfKqcTGL3vuT4nB05CTNlJjKJmXZ0RL1+KzkVWExqZnTOd63vRvwaju84unk/FpLZQjvzfwT/hyKrCJVy8A2KJPU1XO61W74HJ07EXNUhKZQ8BLSqv7++ZyKrZTW1XC1MidFUj1EQ4ujxVzu/dxKZIy7MzE35eZyp5XVC31DnPXlcquXrU5Llz5SU1qNyNSq4+AfTIAAAAAAAAABhQELks/ZTRRRRpJUxorWNRUv3FREvLhsxCRqfyMlFkZhXqqMXOpseVlD6TH1nrGIW0eMQmdhR5WUPpMfWMYhbQxCZ2FHlZQ+kx9YxiFtDEJnYUeVlD6TH1jGIW0MQmdhR5WUPpMfWMYhbQxCZ2FHlZQ+kx9YxiFtDEJnYUeVlD6TH1jGIW0MQmdhR5WUPpMfWMYhbQxCZ2FHlZQ+kx9YxiFtDEJnYU3LNtiC1FclnytlVl2Ni8V991/UvUe2RGPsrWcYsvFhVYbaqzePZxAAAKywr8PDo11itnrSGjoXRuvIOQS5AAAAAAAAAAAAAAAAAAAAAAAAAAAAAAAAAABPsEu/qejH3yE6Qzu3dSjpuyzf0LHLIz4AABWWFfh4dGusVs9aQ0dC6N15ByCXIAAAAAAAAAAAAAAAAABhcgBZFHg6gqI2PdNMivajlRMS69URcnmli2SaqV1qZ99MRWuVuCmS/5Pba0p+fm+Twn3EWa19vg8eNRdlPf5G1pT8/N8nhGIs1r7fA8ai7Ke/wAja0p+fm+TwjEWa19vgeNRdlPf5G1pT8/N8nhGIs1r7fA8ai7Ke/yNrSn5+b5PCMRZrX2+B41F2U9/kbWlPz83yeEYizWvt8DxqLsp7/I2tKfn5vk8IxFmtfb4HjUXZT3+RtaU/PzfJ4RiLNa+3wPGouynv8lc18CUssjGKqpHI9iKu6qMcqIq+vIVzkqcqajQQnYbGuXzRF4k3wS7+p6MffITZDO7d1Kam7LN/QscsjPgAAFZYV+Hh0a6xWz1pDR0Lo3XkHIJcgAAAAAAAAAAAAAAAAAGHBQhfllcDFo26qF8yyhh42kdeptHo5gAxf1gGQAAAAAAChrazmfTya7iiiW3XrzNtL6FlyciZYJd/U9GPvkJchndu6lTTdlm/oWOWRnwAACssK/Dw6NdYrZ60ho6F0bryDkEuQAAAAAAAAAAAAAAAAADDgoQvyyuBi0bdVC+ZZQw8bSOvU5tp7LaOzVVs8yOen8jEV7r+RcXIi+1UOT5mGzIqkmDR8xFStG5Na5DVsXZrBbM6Q0scqK5FXGcjUb5qX8TlU8w5psR2CiHSYoyJAhrEcqbq/gh2FJP41nL9gzLx7+Uhzul3fJbUN9ut68kOLZuyOrs1f4Wd9yfyOXHZ7MV193uuOLI0RmZSZFk4EW01L0yL7FhbF9nMdqqkdoIkMy5EW//AKT15EVd6vqXrUnwZtH5HZFKGcot8FMOHlb7oS8mFUAAAUNbWcz6eTXcUUS269eZtpfQsuTkTLBLv6nox98hLkM7t3Uqabss39CxyyM+AAAVlhX4eHRrrFbPWkNHQujdeQcglyAAAYAN6Cxqmo4Cnmd60jdi9d1x7SG9czV4HF0zBbnenFDdZsRrn72mf71Yne494vF2TitISyfnz+D0XYXXombL2479Y+4tF2eXyefEpXb9l+DRrLCqqHLVU8rUTddiq5qe1zb0Q8OhRG52naHNQIll6cfk5yLfuHMkGQAAAAAYXKASK29lk1osbFTqsMLWo3FRbnvuREVXuTi/tTJy3kiLMOemCmRCBL0fDhOV7srly3XfJHUybhHJ5JsHWfx9F+qpJlNKhXUr9su42sKWeN0DdeU9Tul3J1OdD/brevJCIEQtTC5d0AtHB5slW0W/d6918saXseu69icq8bkye1PYqlnKR8JMB2dDN0pJJCX6rEyLnTUvwpNSaU4AKGtrOZ9PJruKKJbdevM20voWXJyJlgl39T0Y++QlyGd27qVNN2Wb+hY5ZGfAAAKywr8PDo11itnrSGjoXRuvIOQS5AAAJfgtS+sffzDteIlyWl3L0Kqmft0vTkpaxamYAAAABHNkmw+C2UV0aJDNxSNS5FX/ANjU3yevd9ZGjSzImXMussJSkYsBalyt1fH7UVJX0UlnSOjrG4r2LcqcXqVF40VMt5VOarVwVNRCitisR7FyKeB5OgAAAAAAAJLg6z+Pov1VJMppUK6lftl3G1hSzxugbrynqd0u5Opzof7db15IRAiFqADZsuudZk0c0W7E5HXcqfzJ70VU956Y/Acjk8jnGhJFhrDXzL6jekiIrMqOS9F9S7hfItZiFRUWpT6B8KGtrOZ9PJruKKJbdevM20voWXJyJlgl39T0Y++QlyGd27qVNN2Wb+hY5ZGfAAAKywr8PDo11itnrSGjoXRuvIOQS5AAAJhgszx+gdrxEuS0u5ehU0z9ul6clLVLUzJEtmeyyTY/IxlNGx+OzGxnKuTKqXXJ7OUiTEwsJURELSQkGzLVc5aqshwafCXM1f4mCNyf2uVq/G84JPO80JzqFh1fxcpOLBtyG3Y8eiVcmRzFyPavIqf7pkJ0KK2IlbSlmZWJLuwX8dZ0zoRyCYUrKSSJlRGnnRqjHrysdvb/AGOX51IM7D/ij9RdUNHVHrCXMuVL/wDnIrUrTRAAAAAAAAkuDrP4+i/VUkymlQrqV+2XcSHZ5saqrXqWyWfGj2JE1l+M1vnI6RVS5V5HISJmA9762p5EGjZ2DBgq161LWq5vRCOeQ1fzKfmM+pHxSLqJ/ikrteyjyGr+ZT8xn1GKRdQ8Uldr2Ux5DV/Mp+Yz6jFIuoeKSu17KWpYML6amhZVpdIyNrHJei5Woibqbu4WcJFRiIueozUy5roznNzKqqb50OBQ1tZzPp5NdxRRLbr15m2l9Cy5ORMsEu/qejH3yEuQzu3dSppuyzf0LHLIz4AABWWFfh4dGusVs9aQ0dC6N15ByCXIAABMMFmeP0DteIlyWl3L0Kmmft0vTkpapamZKwwrZxFov1KVk9bQ0dC6J1/QhJCLklODWqWCtRrdyVjmqnF5qYyL8q9akqTdVFq1lZSzEdLqupU+C3C2MscXZnGklDUI7ijV3vb5yfFEOMzonXEuQWqZZeUoUpsQAAAAAAAblkWnJZEqS0eLjtRUTGS9vnJcuRFQ9w4isdhIcY8BsZmA/MSDbDreSDsO8R3xyL6cO5B8Hl/Xj2G2HW8kHYd4hjkX04dx4PL+vHsNsOt5IOw7xDHIvpw7jweX9ePYluwPZDPb32y16MujxEbiNVMrsfGvvVb9xCXKxnxK8Iq6SlIUvg4FeWvPuJYSyrABQ1tZzPp5NdxRRLbr15m2l9Cy5ORMsEu/qejH3yEuQzu3dSppuyzf0LHLIz4AABWWFfh4dGusVs9aQ0dC6N15ByCXIAABMMFmeP0DteIlyWl3L0Kmmft0vTkpapamZKwwrZxFov1KVk9bQ0dC6J1/QhJCLknGC+yXSyuqZEujY1WMX+p7t8qepERU9rvUpNkoaq7D8ilpiYRGJCTOuVbu5ZpZmdOBs8qEpqGa/wDnRGJ/rVEX4Kq+4jzTqoS8CdRrMKZb6ZeBTJTmuAAAAAAAAAAAAABbGDOgWkpMd6XLO9Xp0Uua3VVf9RaybKodesy9LxcOPgp+KVbyWksqwAUNbWcz6eTXcUUS269eZtpfQsuTkTLBLv6nox98hLkM7t3Uqabss39CxyyM+AAAVlhX4eHRrrFbPWkNHQujdeQcglyAAATDBZnj9A7XiJclpdy9Cppn7dL05KWqWpmTkW3sbprbVHV7VVzUxUcjnNW7duuRbjjEgMiZXEqXnY0BFRi5F9DQptglDAt6xuku4nvcrfe3cX3nhJSEnkd30rMuSrCquQkkUaQojYkRrWpcjUS5qIm4iIm4SESrIhXqqqtan0fT4VnhOtpKl7aanW9Ilx5FTc+0uua33Iq39JOQrZ2LWuAnkaKiJZWtWK7zyJdr3kGIJdAAAAAAAAAAAAHV2NWI+3pkjjvRiedI/wDpZ7f6l3E/+KdYMJYjsHiRZuZbLw8Jc/kmtf3OXbDE2BqNhRGtaiNaibiImRET3F0iIiVIY5zlcqqudT7Pp8ABQ1tZzPp5NdxRRLbr15m2l9Cy5ORMsEu/qejH3yEuQzu3dSppuyzf0LHLIz4AABWWFfh4dGusVs9aQ0dC6N15ByCXIAABMMFmeP0DteIlyWl3L0Kmmft0vTkpapamZPJ9SyN2LI9rXKl6NVyI67lu5D5hJXUekY5UrRMh946cqH0+VKaFdblNQJ/Fzxs9WMiv9zUyr1HN0Vjc6naHKxolhqqQnZHhCWZFZYaK1FyLM5LnXf2N4vavVxkKNOV5GcS5lKIwVwo3D57cSAqt+V2VVyqvHeu7epALwAAAAGFAQnVsbBHSxsmsTKrmNc6FVuW9US9Y3L3L7l4idElFVEczgUsClUR6w42tcvz8kKqYH0rlZVNdG9N1rkVrupSEqK1alLhjmvTCataHmfD0YVbt0AkVgbDqm2FRXNWCLjkelyqn9jN13tyJ6yRClnv9EIEzSMGClSLWupOq/qlq2LZEVixpHQtuTdVy5XudxucvGv8AxC0hw2w21NMzMTD478N69jfOhwAAAKGtrOZ9PJruKKJbdevM20voWXJyJlgl39T0Y++QlyGd27qVNN2Wb+hY5ZGfAAAKywr8PDo11itnrSGjoXRuvIOQS5AAAJhgszx+gdrxEuS0u5ehU0z9ul6clLVLUzJV+FdL6iK/mv1KVk8n8kNJQuidf0IRiJyJ1EGpC5rUyiXbh9PhkAAAAAAAw4KEL8srgYtG3VQvmWUMPG0jr1PSqpI6xMWrjZI3kc1HJ1KHNRyVKh8ZEexa2rVccmTYhQyLetMxPZe1OpqohyxaFskpKQmU/NTcorEpqBb6OCJjv6kYmN2t09thMbZQ4xJmNESp7lXedA6HAAAAAAAoa2s5n08mu4oolt168zbS+hZcnImWCXf1PRj75CXIZ3bupU03ZZv6FjlkZ8AAArLCvw8OjXWK2etIaOhdG68g5BLkAAAmGCzPH6B2vES5LS7l6FTTP26XpyUtUtTMlYYVs4i0X6lKyetoaOhdE6/oQkhFyAAAAAAAAAYXKASqDZ9WQNa1iQ3NRGpex19yJcl/nEpJyKiVZOHcrHUTLuVVWvL69j72w63kg7DvEMci+nDufPB5f149hth1vJB2HeIY5F9OHceDy/rx7DbDreSDsO8QxyL6cO48Hl/Xj2G2HW8kHYd4hjkX04dx4PL+vHsNsOt5IOw7xDHIvpw7jweX9ePY7WxDZhU2xUtirEixFa5fNaqOvamTKrlO8vMve/BcQ56joMCCr2V15PPsT8nlGAChrazmfTya7iiiW3XrzNtL6FlyciZYJd/U9GPvkJchndu6lTTdlm/oWOWRnwAACssK/Dw6NdYrZ60ho6F0bryDkEuQAACX4Lc8foHa8RLktLuXoVVM/bpenJS1i1MwVhhWziLRfqUrJ62ho6F0Tr+hCSEXIAAAAAAAABhcgBKoNgFZO1rmLDc5Ecl73X3Kl6X+aSkk4qpXk49isdS0u1VRa8np3Pva7reWDtu8IxKL6cex88Yl/Xh3G13W8sHbd4RiUX049h4xL+vDuNrut5YO27wjEovpx7DxiX9eHcbXdbywdt3hGJRfTj2HjEv68O42u63lg7bvCMSi+nHsPGJf14dztbENh9TY9S2WsWLERrk81yq69yZMitQ7y8s9j8JxDnqRgxoKsZXXk8u5PyeUYAKGtrOZ9PJruKKJbdevM20voWXJyJlgl39T0Y++QlyGd27qVNN2Wb+hY5ZGfAAAKywr8PDo11itnrSGjoXRuvIOQS5AAAMAG7T2tUU2bzzMu4kkcidV9x7SI9MyrxOTpeE601F3IfNoWlNaaotfIsitTFRVuvRN27ImU+Pe59paxCgw4SKjEqrNU8nUAAAAAAAAAwoBbtBszoYYo2yT3K1jUVMSTdRERf5S2bNQkRErMrFo2ZV6qjfNfNPk2PLeg9I/xyeE9Y1C1njwya2PdPkeW9B6R/jk8IxqFrHhk1se6fI8t6D0j/HJ4RjULWPDJrY90+R5b0HpH+OTwjGoWseGTWx7p8jy3oPSP8cnhGNQtY8Mmtj3T5Nmzdk9Jab0joZcd6oqo3EemRN3K5qIemR4b1qapziyMeE3De2pL0OwdiIAChrazmfTya7iiiW3XrzNtL6FlyciZYJd/U9GPvkJchndu6lTTdlm/oWOWRnwAACssK/Dw6NdYrZ60ho6F0bryDkEuQAAAAAAAAAAAAAAAAAAAfOMnKfK0PtSjGTlQVoKlGMnKgrQVKMZOVBWgqUYycqCtBUoxk5UFaCpSUYN1Ra5l39D+4lSa/8AlK2lk/8AWW9C3y3MoAChrazmfTya7iiiW3XrzNtL6FlyciZYJd/U9GPvkJchndu6lTTdlm/oWOWRnwAACssK/Dw6NdYrZ60ho6F0bryDkEuQAAAAAAAAAAAAAAAAADCgIXtZlJGsMV8bODb/ACp/ShesamCmQxUaI76jsvmps/c4+bZ2UPWCmo5/UfrH3OPm2dlBgpqH1H6x9zj5tnZQYKah9R+sfc4+bZ2UGCmofUfrH3OPm2dlBgpqH1H6z6jpmRrfGxrV5UREUVIfFe5ciqep9PIAKGtrOZ9PJruKKJbdevM20voWXJyJlgl39T0Y++QlyGd27qVNN2Wb+hY5ZGfAAAKywr8PDo11itnrSGjoXRuvIOQS5AAAAAAAAAAAAAAAAAAMOChC/LK4GLRt1UL5llDDxtI69TaPRzAAAAAAAAAABQ1tZzPp5NdxRRLbr15m2l9Cy5ORMsEu/qejH3yEuQzu3dSppuyzf0LHLIz4AABWWFfh4dGusVs9aQ0dC6N15ByCXIAAAAAAAAAAAAAAAAABhcoBPaXCQtOxrPuqLiNRt/211+Kl192J6ick8qJVg+/YpH0MjnK7Dz//AD3PXbOX0RPzv2z7j67Pv2PPgif2f57jbOX0RPzv2xj67Pv2Hgif2f57jbOX0RPzv2xj67Pv2Hgif2f57jbOX0RPzv2xj67Pv2Hgif2f57jbOX0RPzv2xj67Pv2Hgif2f57jbOX0RPzv2xj67Pv2Hgif2f57jbOX0RPzv2xj67Pv2Hgif2f57jbOX0RPzv2xj67Pv2Hgif2f57kErZ/vUkkl2L9o9z7r77sdyrdfx7pBctaqusuobcBiN1IicCcYJd/U9GPvkJshndu6lNTdlm/oWOWRnwAACC4Q7AqbWkjfZ0f2iMYrVuc1FvVb9xypeQZuC96orUrLqi5uDBa5sRaq1IFVWLU0mcU8rfXiOVvaRLiA6E9udql2yZgvsvTiaF54rO5kAAAAAAAAAAAAAAAAAGLwBeALwBeALwBeALwBeALwBeAT7BIvn1PRj75CdIZ3bupR03ZZv6FkFkZ8AAAAAA16qhirMlXGyRP7mo7vQ8uY12dD2yK9llVS5TkVWwyhqd9AjF/sVzPg1UT4HF0rCXyJbKSmW/lXfl5nIqsG1O/NZZY15FxXt6rkX4nJ0izyVSUymoqWmovsceqwazszWeKTpI5ndjHFZF6Zlr/d5LZTUNbTVT3+Dk1Wwmup/wDs/aJyse1fgqovwOTpWKnkSmUnLO/Kq9Dj1Vmz0edwyx3cbmOROtUuOLmObnT2JTI0N9lyLvNVFv3DzWdTIAAAAAABhQELysyzYHQxK6GJVWNuXEbfvU9ReMY3BTIYyLGifUd/Jc6+Zs/hcHMxdhv0PWA3Uc/rxNpeI/C4OZi7DfoMBuofXibS8R+FwczF2G/QYDdQ+vE2l4j8Lg5mLsN+gwG6h9eJtLxH4XBzMXYb9BgN1D68TaXiPwuDmYuw36DAbqH14m0vEfhcHMxdhv0GA3UPrxNpeI/C4OZi7DfoMBuofXibS8R+FwczF2G/QYDdQ+vE2l4nrBSx01/3djGX7uK1Evu3L7j6jUTMh5dEc60tZ7H08AAAAAAAAAAAAAAAGlV2TT1udwRSetzGqvWqHh0NjrSVnZkxFZZcqbzkVWwahqNyJY15WPcny33fA4ulIS+RKZSky38q70ORVYNInZpUSM6bWvT4YpyWRb5KS2U0/wDJiLdk+TkVWDipjzaSKRPXjMd1XKnxOLpKImZUUlMpmCtpFT3+DkVWxCupt/TucnKxWv8Ag1b/AIHJ0tFT8SUykJZ2Z/HIcippZKTOo3x9Nqt1kOKoqZ0qJbHsfZVFuWs8FW9Mh5PfmX7ZXAxaNuqhfssoYaNpHXqbR6OYAAAAAAAAAAAAAAAAAAAAAAAAAAAAAAAAAAAAAMKl+6Ac6rsClrM5p4nKvHiIju0mU5ugw3Z2oSGTcdll68ToRRpEiNjS5GoiInqTcOiJVkOCqqrWp9A+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625146" y="257747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914333"/>
            <a:endParaRPr lang="en-US" sz="1400" dirty="0">
              <a:solidFill>
                <a:srgbClr val="7F7F7F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267200" y="-19050"/>
            <a:ext cx="609600" cy="277090"/>
            <a:chOff x="4139453" y="-33641"/>
            <a:chExt cx="838200" cy="381000"/>
          </a:xfrm>
        </p:grpSpPr>
        <p:sp>
          <p:nvSpPr>
            <p:cNvPr id="38" name="Isosceles Triangle 37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33"/>
              <a:endParaRPr lang="en-US">
                <a:solidFill>
                  <a:srgbClr val="7F7F7F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rgbClr val="105BA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33"/>
              <a:endParaRPr lang="en-US">
                <a:solidFill>
                  <a:srgbClr val="7F7F7F"/>
                </a:solidFill>
              </a:endParaRPr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>
          <a:xfrm>
            <a:off x="457200" y="438150"/>
            <a:ext cx="8229600" cy="400050"/>
          </a:xfrm>
          <a:prstGeom prst="rect">
            <a:avLst/>
          </a:prstGeom>
        </p:spPr>
        <p:txBody>
          <a:bodyPr lIns="91436" tIns="45718" rIns="91436" bIns="45718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005D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1130" y="1860178"/>
            <a:ext cx="1598892" cy="369328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algn="r" defTabSz="914333"/>
            <a:r>
              <a:rPr lang="en-US" b="1" dirty="0">
                <a:solidFill>
                  <a:prstClr val="white"/>
                </a:solidFill>
                <a:cs typeface="Calibri"/>
              </a:rPr>
              <a:t>Process Design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58075" y="1860178"/>
            <a:ext cx="2333901" cy="369328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defTabSz="914333"/>
            <a:r>
              <a:rPr lang="en-US" b="1" dirty="0">
                <a:solidFill>
                  <a:prstClr val="white"/>
                </a:solidFill>
                <a:cs typeface="Calibri"/>
              </a:rPr>
              <a:t>Treasury Management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4932" y="3284357"/>
            <a:ext cx="1535092" cy="646327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algn="r" defTabSz="914333"/>
            <a:r>
              <a:rPr lang="en-US" b="1" dirty="0">
                <a:solidFill>
                  <a:srgbClr val="FFFFFF"/>
                </a:solidFill>
                <a:cs typeface="Calibri"/>
              </a:rPr>
              <a:t>Budget Model</a:t>
            </a:r>
            <a:br>
              <a:rPr lang="en-US" b="1" dirty="0">
                <a:solidFill>
                  <a:srgbClr val="FFFFFF"/>
                </a:solidFill>
                <a:cs typeface="Calibri"/>
              </a:rPr>
            </a:br>
            <a:r>
              <a:rPr lang="en-US" b="1" dirty="0">
                <a:solidFill>
                  <a:srgbClr val="FFFFFF"/>
                </a:solidFill>
                <a:cs typeface="Calibri"/>
              </a:rPr>
              <a:t>Design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758075" y="3284357"/>
            <a:ext cx="1911093" cy="646327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defTabSz="914333"/>
            <a:r>
              <a:rPr lang="en-US" b="1" dirty="0">
                <a:solidFill>
                  <a:srgbClr val="FFFFFF"/>
                </a:solidFill>
                <a:cs typeface="Calibri"/>
              </a:rPr>
              <a:t>Financial Planning</a:t>
            </a:r>
          </a:p>
          <a:p>
            <a:pPr defTabSz="914333"/>
            <a:r>
              <a:rPr lang="en-US" b="1" dirty="0">
                <a:solidFill>
                  <a:srgbClr val="FFFFFF"/>
                </a:solidFill>
                <a:cs typeface="Calibri"/>
              </a:rPr>
              <a:t>&amp; Analytics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344659" y="1614981"/>
            <a:ext cx="2351762" cy="235176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36" tIns="45718" rIns="91436" bIns="45718" rtlCol="0" anchor="ctr" anchorCtr="1">
            <a:noAutofit/>
          </a:bodyPr>
          <a:lstStyle/>
          <a:p>
            <a:pPr algn="ctr" defTabSz="914333"/>
            <a:endParaRPr lang="en-US" sz="500" b="1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177268" y="1663012"/>
            <a:ext cx="708932" cy="708932"/>
          </a:xfrm>
          <a:prstGeom prst="ellips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158468" y="1663012"/>
            <a:ext cx="708932" cy="708932"/>
          </a:xfrm>
          <a:prstGeom prst="ellips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177268" y="3255864"/>
            <a:ext cx="708932" cy="708932"/>
          </a:xfrm>
          <a:prstGeom prst="ellips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158468" y="3266305"/>
            <a:ext cx="708932" cy="708932"/>
          </a:xfrm>
          <a:prstGeom prst="ellipse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pic>
        <p:nvPicPr>
          <p:cNvPr id="4" name="Picture 3" descr="k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46" y="2419350"/>
            <a:ext cx="1017791" cy="895350"/>
          </a:xfrm>
          <a:prstGeom prst="rect">
            <a:avLst/>
          </a:prstGeom>
        </p:spPr>
      </p:pic>
      <p:pic>
        <p:nvPicPr>
          <p:cNvPr id="28" name="Picture 27" descr="001-statistics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60" y="3435785"/>
            <a:ext cx="356263" cy="356263"/>
          </a:xfrm>
          <a:prstGeom prst="rect">
            <a:avLst/>
          </a:prstGeom>
        </p:spPr>
      </p:pic>
      <p:pic>
        <p:nvPicPr>
          <p:cNvPr id="29" name="Picture 28" descr="003-report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36" y="3448694"/>
            <a:ext cx="353644" cy="353644"/>
          </a:xfrm>
          <a:prstGeom prst="rect">
            <a:avLst/>
          </a:prstGeom>
        </p:spPr>
      </p:pic>
      <p:pic>
        <p:nvPicPr>
          <p:cNvPr id="30" name="Picture 29" descr="005-building.pn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68" y="1832019"/>
            <a:ext cx="366232" cy="366232"/>
          </a:xfrm>
          <a:prstGeom prst="rect">
            <a:avLst/>
          </a:prstGeom>
        </p:spPr>
      </p:pic>
      <p:pic>
        <p:nvPicPr>
          <p:cNvPr id="31" name="Picture 30" descr="006-motivation.pn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60" y="1832019"/>
            <a:ext cx="364924" cy="3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89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lia_104337731_Subscription_Monthly_M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0" b="41834"/>
          <a:stretch/>
        </p:blipFill>
        <p:spPr>
          <a:xfrm>
            <a:off x="0" y="3569700"/>
            <a:ext cx="9144000" cy="15738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569699"/>
            <a:ext cx="9144000" cy="1573800"/>
          </a:xfrm>
          <a:prstGeom prst="rect">
            <a:avLst/>
          </a:prstGeom>
          <a:solidFill>
            <a:srgbClr val="002D73">
              <a:alpha val="8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176850"/>
            <a:ext cx="9144000" cy="1392849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05752" y="1179124"/>
            <a:ext cx="1989848" cy="396437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81401" y="1179124"/>
            <a:ext cx="1989848" cy="396437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48401" y="1179124"/>
            <a:ext cx="1989848" cy="396437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srgbClr val="7F7F7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56339" y="2343151"/>
            <a:ext cx="1497320" cy="292063"/>
          </a:xfrm>
          <a:prstGeom prst="round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r>
              <a:rPr lang="en-US" sz="900" dirty="0">
                <a:solidFill>
                  <a:srgbClr val="0074A8"/>
                </a:solidFill>
                <a:cs typeface="Segoe UI" panose="020B0502040204020203" pitchFamily="34" charset="0"/>
              </a:rPr>
              <a:t>Long-Range Planning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65477" y="3105151"/>
            <a:ext cx="1497320" cy="292063"/>
          </a:xfrm>
          <a:prstGeom prst="round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r>
              <a:rPr lang="en-US" sz="900" dirty="0">
                <a:solidFill>
                  <a:srgbClr val="0074A8"/>
                </a:solidFill>
                <a:cs typeface="Segoe UI" panose="020B0502040204020203" pitchFamily="34" charset="0"/>
              </a:rPr>
              <a:t>Tuition Planning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56336" y="2724151"/>
            <a:ext cx="1497324" cy="292063"/>
          </a:xfrm>
          <a:prstGeom prst="round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33"/>
            <a:r>
              <a:rPr lang="en-US" sz="900" dirty="0">
                <a:solidFill>
                  <a:srgbClr val="0074A8"/>
                </a:solidFill>
                <a:cs typeface="Segoe UI" panose="020B0502040204020203" pitchFamily="34" charset="0"/>
              </a:rPr>
              <a:t>Capital Planning &amp; Tracking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56338" y="3784881"/>
            <a:ext cx="1477198" cy="1107992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pPr algn="ctr" defTabSz="685749">
              <a:lnSpc>
                <a:spcPct val="110000"/>
              </a:lnSpc>
              <a:defRPr/>
            </a:pPr>
            <a:r>
              <a:rPr lang="en-US" sz="1000" kern="0" dirty="0">
                <a:solidFill>
                  <a:srgbClr val="FFFFFF"/>
                </a:solidFill>
                <a:ea typeface="Segoe UI" pitchFamily="34" charset="0"/>
                <a:cs typeface="Calibri"/>
              </a:rPr>
              <a:t>Align financial plans with strategic goals, manage capital initiatives, and communicate key financial metrics and ratios to leadership.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07695" y="1630991"/>
            <a:ext cx="1574654" cy="523216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algn="ctr" defTabSz="914333"/>
            <a:r>
              <a:rPr lang="en-US" sz="1400" b="1" dirty="0">
                <a:solidFill>
                  <a:prstClr val="white"/>
                </a:solidFill>
                <a:cs typeface="Calibri"/>
              </a:rPr>
              <a:t>Strategic Financial </a:t>
            </a:r>
            <a:br>
              <a:rPr lang="en-US" sz="1400" b="1" dirty="0">
                <a:solidFill>
                  <a:prstClr val="white"/>
                </a:solidFill>
                <a:cs typeface="Calibri"/>
              </a:rPr>
            </a:br>
            <a:r>
              <a:rPr lang="en-US" sz="1400" b="1" dirty="0">
                <a:solidFill>
                  <a:prstClr val="white"/>
                </a:solidFill>
                <a:cs typeface="Calibri"/>
              </a:rPr>
              <a:t>Planning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276351"/>
            <a:ext cx="317114" cy="3171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62" y="1252098"/>
            <a:ext cx="341538" cy="3415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276350"/>
            <a:ext cx="366008" cy="366010"/>
          </a:xfrm>
          <a:prstGeom prst="rect">
            <a:avLst/>
          </a:prstGeom>
          <a:noFill/>
        </p:spPr>
      </p:pic>
      <p:sp>
        <p:nvSpPr>
          <p:cNvPr id="60" name="Rounded Rectangle 59"/>
          <p:cNvSpPr/>
          <p:nvPr/>
        </p:nvSpPr>
        <p:spPr>
          <a:xfrm>
            <a:off x="3827665" y="2343151"/>
            <a:ext cx="1497320" cy="292063"/>
          </a:xfrm>
          <a:prstGeom prst="round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r>
              <a:rPr lang="en-US" sz="900" dirty="0">
                <a:solidFill>
                  <a:srgbClr val="0074A8"/>
                </a:solidFill>
                <a:cs typeface="Segoe UI" panose="020B0502040204020203" pitchFamily="34" charset="0"/>
              </a:rPr>
              <a:t>Executive Dashboards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827665" y="3105151"/>
            <a:ext cx="1497320" cy="292063"/>
          </a:xfrm>
          <a:prstGeom prst="round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r>
              <a:rPr lang="en-US" sz="900" dirty="0">
                <a:solidFill>
                  <a:srgbClr val="0074A8"/>
                </a:solidFill>
                <a:cs typeface="Segoe UI" panose="020B0502040204020203" pitchFamily="34" charset="0"/>
              </a:rPr>
              <a:t>Ad Hoc Reporting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827662" y="2724151"/>
            <a:ext cx="1497324" cy="292063"/>
          </a:xfrm>
          <a:prstGeom prst="round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33"/>
            <a:r>
              <a:rPr lang="en-US" sz="900" dirty="0">
                <a:solidFill>
                  <a:srgbClr val="0074A8"/>
                </a:solidFill>
                <a:cs typeface="Segoe UI" panose="020B0502040204020203" pitchFamily="34" charset="0"/>
              </a:rPr>
              <a:t>Financial Reporting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08887" y="1630991"/>
            <a:ext cx="1124595" cy="523216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algn="ctr" defTabSz="914333"/>
            <a:r>
              <a:rPr lang="en-US" sz="1400" b="1" dirty="0">
                <a:solidFill>
                  <a:prstClr val="white"/>
                </a:solidFill>
                <a:cs typeface="Calibri"/>
              </a:rPr>
              <a:t>Reporting &amp; </a:t>
            </a:r>
            <a:br>
              <a:rPr lang="en-US" sz="1400" b="1" dirty="0">
                <a:solidFill>
                  <a:prstClr val="white"/>
                </a:solidFill>
                <a:cs typeface="Calibri"/>
              </a:rPr>
            </a:br>
            <a:r>
              <a:rPr lang="en-US" sz="1400" b="1" dirty="0">
                <a:solidFill>
                  <a:prstClr val="white"/>
                </a:solidFill>
                <a:cs typeface="Calibri"/>
              </a:rPr>
              <a:t>Analytics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27664" y="3784881"/>
            <a:ext cx="1477198" cy="938714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pPr algn="ctr" defTabSz="685749">
              <a:lnSpc>
                <a:spcPct val="110000"/>
              </a:lnSpc>
              <a:defRPr/>
            </a:pPr>
            <a:r>
              <a:rPr lang="en-US" sz="1000" kern="0" dirty="0">
                <a:solidFill>
                  <a:srgbClr val="FFFFFF"/>
                </a:solidFill>
                <a:ea typeface="Segoe UI" pitchFamily="34" charset="0"/>
                <a:cs typeface="Calibri"/>
              </a:rPr>
              <a:t>An integrated solution for developing management reports and performing ad hoc analysis.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494665" y="2343151"/>
            <a:ext cx="1497320" cy="292063"/>
          </a:xfrm>
          <a:prstGeom prst="round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r>
              <a:rPr lang="en-US" sz="900" dirty="0">
                <a:solidFill>
                  <a:srgbClr val="0074A8"/>
                </a:solidFill>
                <a:cs typeface="Segoe UI" panose="020B0502040204020203" pitchFamily="34" charset="0"/>
              </a:rPr>
              <a:t>Budgeting &amp; Forecasting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494665" y="3105151"/>
            <a:ext cx="1497320" cy="292063"/>
          </a:xfrm>
          <a:prstGeom prst="round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r>
              <a:rPr lang="en-US" sz="900" dirty="0">
                <a:solidFill>
                  <a:srgbClr val="0074A8"/>
                </a:solidFill>
                <a:cs typeface="Segoe UI" panose="020B0502040204020203" pitchFamily="34" charset="0"/>
              </a:rPr>
              <a:t>Allocations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494662" y="2724151"/>
            <a:ext cx="1497324" cy="292063"/>
          </a:xfrm>
          <a:prstGeom prst="round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33"/>
            <a:r>
              <a:rPr lang="en-US" sz="900" dirty="0">
                <a:solidFill>
                  <a:srgbClr val="0074A8"/>
                </a:solidFill>
                <a:cs typeface="Segoe UI" panose="020B0502040204020203" pitchFamily="34" charset="0"/>
              </a:rPr>
              <a:t>Grants Planning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70868" y="1630991"/>
            <a:ext cx="1144922" cy="523216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algn="ctr" defTabSz="914333"/>
            <a:r>
              <a:rPr lang="en-US" sz="1400" b="1" dirty="0">
                <a:solidFill>
                  <a:prstClr val="white"/>
                </a:solidFill>
                <a:cs typeface="Calibri"/>
              </a:rPr>
              <a:t>Budgeting &amp; </a:t>
            </a:r>
            <a:br>
              <a:rPr lang="en-US" sz="1400" b="1" dirty="0">
                <a:solidFill>
                  <a:prstClr val="white"/>
                </a:solidFill>
                <a:cs typeface="Calibri"/>
              </a:rPr>
            </a:br>
            <a:r>
              <a:rPr lang="en-US" sz="1400" b="1" dirty="0">
                <a:solidFill>
                  <a:prstClr val="white"/>
                </a:solidFill>
                <a:cs typeface="Calibri"/>
              </a:rPr>
              <a:t>Forecasting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04726" y="3784881"/>
            <a:ext cx="1477198" cy="1107992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pPr algn="ctr" defTabSz="685749">
              <a:lnSpc>
                <a:spcPct val="110000"/>
              </a:lnSpc>
              <a:defRPr/>
            </a:pPr>
            <a:r>
              <a:rPr lang="en-US" sz="1000" kern="0" dirty="0">
                <a:solidFill>
                  <a:srgbClr val="FFFFFF"/>
                </a:solidFill>
                <a:ea typeface="Segoe UI" pitchFamily="34" charset="0"/>
                <a:cs typeface="Calibri"/>
              </a:rPr>
              <a:t>Engage academic and administrative leaders in budget formulation to align resources and manage financial performance.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 SOFTWARE SOLUTIONS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909" y="4901685"/>
            <a:ext cx="2695492" cy="18466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33"/>
            <a:r>
              <a:rPr lang="en-US" sz="600" dirty="0">
                <a:solidFill>
                  <a:srgbClr val="FFFFFF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37983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dune-8523683-speaker-at-business-convention-and-presentation-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3" r="62" b="825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3890830" y="-21562"/>
            <a:ext cx="5253171" cy="521535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71121" y="0"/>
            <a:ext cx="609600" cy="277090"/>
            <a:chOff x="4139453" y="-33641"/>
            <a:chExt cx="838200" cy="381000"/>
          </a:xfrm>
        </p:grpSpPr>
        <p:sp>
          <p:nvSpPr>
            <p:cNvPr id="18" name="Isosceles Triangle 17"/>
            <p:cNvSpPr/>
            <p:nvPr/>
          </p:nvSpPr>
          <p:spPr>
            <a:xfrm flipV="1">
              <a:off x="4139453" y="-33641"/>
              <a:ext cx="838200" cy="381000"/>
            </a:xfrm>
            <a:prstGeom prst="triangle">
              <a:avLst/>
            </a:prstGeom>
            <a:solidFill>
              <a:srgbClr val="FFFFFF">
                <a:alpha val="32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flipV="1">
              <a:off x="4253753" y="-33641"/>
              <a:ext cx="609600" cy="2770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4350327" y="1755325"/>
            <a:ext cx="53340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1" name="Rounded Rectangle 10"/>
          <p:cNvSpPr/>
          <p:nvPr/>
        </p:nvSpPr>
        <p:spPr>
          <a:xfrm>
            <a:off x="3499151" y="2054745"/>
            <a:ext cx="2133600" cy="2581212"/>
          </a:xfrm>
          <a:prstGeom prst="roundRect">
            <a:avLst>
              <a:gd name="adj" fmla="val 2300"/>
            </a:avLst>
          </a:prstGeom>
          <a:solidFill>
            <a:srgbClr val="E3E3E3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4400" y="2054745"/>
            <a:ext cx="2133600" cy="2581212"/>
          </a:xfrm>
          <a:prstGeom prst="roundRect">
            <a:avLst>
              <a:gd name="adj" fmla="val 2300"/>
            </a:avLst>
          </a:prstGeom>
          <a:solidFill>
            <a:srgbClr val="E3E3E3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96000" y="2054745"/>
            <a:ext cx="2133600" cy="2581212"/>
          </a:xfrm>
          <a:prstGeom prst="roundRect">
            <a:avLst>
              <a:gd name="adj" fmla="val 2300"/>
            </a:avLst>
          </a:prstGeom>
          <a:solidFill>
            <a:srgbClr val="E3E3E3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54412" y="1352550"/>
            <a:ext cx="966238" cy="9662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21412" y="1352550"/>
            <a:ext cx="966238" cy="9662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79682" y="1352550"/>
            <a:ext cx="966238" cy="9662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1066802" y="3034792"/>
            <a:ext cx="1828798" cy="1471491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5D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DA6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D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DA6"/>
              </a:buClr>
              <a:buFont typeface="Calibri" panose="020F0502020204030204" pitchFamily="34" charset="0"/>
              <a:buChar char="−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DA6"/>
              </a:buClr>
              <a:buFont typeface="Calibri" panose="020F050202020403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1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With 200+ years in combined Higher Education experience, our experts leverage proven best practices to help you optimize financial and operational performance.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1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1543446" y="1441584"/>
            <a:ext cx="788170" cy="7881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10446" y="1441584"/>
            <a:ext cx="788170" cy="7881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768716" y="1441584"/>
            <a:ext cx="788170" cy="7881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8741" y="2350342"/>
            <a:ext cx="1654420" cy="338550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Modern Software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4453" y="2358100"/>
            <a:ext cx="1793496" cy="338550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Experienced Team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6423" y="2350342"/>
            <a:ext cx="1892754" cy="338550"/>
          </a:xfrm>
          <a:prstGeom prst="rect">
            <a:avLst/>
          </a:prstGeom>
          <a:noFill/>
        </p:spPr>
        <p:txBody>
          <a:bodyPr wrap="none" lIns="91436" tIns="45718" rIns="91436" bIns="45718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Unparalleled Service</a:t>
            </a:r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3651552" y="3027034"/>
            <a:ext cx="1828798" cy="1471491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5D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DA6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D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DA6"/>
              </a:buClr>
              <a:buFont typeface="Calibri" panose="020F0502020204030204" pitchFamily="34" charset="0"/>
              <a:buChar char="−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DA6"/>
              </a:buClr>
              <a:buFont typeface="Calibri" panose="020F050202020403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1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Transform long-range planning, operational budgets, data analysis and performance reporting with a modern cloud-based software platform trusted by over 200,000 users.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1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6248402" y="3027034"/>
            <a:ext cx="1828798" cy="1471491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5D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DA6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D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DA6"/>
              </a:buClr>
              <a:buFont typeface="Calibri" panose="020F0502020204030204" pitchFamily="34" charset="0"/>
              <a:buChar char="−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DA6"/>
              </a:buClr>
              <a:buFont typeface="Calibri" panose="020F050202020403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10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Work with the team rated #1 for customer satisfaction by Gartner.  Our consulting, software implementation and technical support teams work tirelessly to ensure your success.</a:t>
            </a:r>
          </a:p>
        </p:txBody>
      </p:sp>
      <p:pic>
        <p:nvPicPr>
          <p:cNvPr id="34" name="Picture 33" descr="group-4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37" y="1555266"/>
            <a:ext cx="511991" cy="511991"/>
          </a:xfrm>
          <a:prstGeom prst="rect">
            <a:avLst/>
          </a:prstGeom>
        </p:spPr>
      </p:pic>
      <p:pic>
        <p:nvPicPr>
          <p:cNvPr id="35" name="Picture 34" descr="settings-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6" y="1616594"/>
            <a:ext cx="438150" cy="43815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714500" y="2822125"/>
            <a:ext cx="533400" cy="0"/>
          </a:xfrm>
          <a:prstGeom prst="line">
            <a:avLst/>
          </a:prstGeom>
          <a:noFill/>
          <a:ln w="28575" cap="flat" cmpd="sng" algn="ctr">
            <a:solidFill>
              <a:srgbClr val="002D73"/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/>
        </p:nvCxnSpPr>
        <p:spPr>
          <a:xfrm>
            <a:off x="4299251" y="2822125"/>
            <a:ext cx="533400" cy="0"/>
          </a:xfrm>
          <a:prstGeom prst="line">
            <a:avLst/>
          </a:prstGeom>
          <a:noFill/>
          <a:ln w="28575" cap="flat" cmpd="sng" algn="ctr">
            <a:solidFill>
              <a:srgbClr val="002D73"/>
            </a:solidFill>
            <a:prstDash val="solid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6896100" y="2822125"/>
            <a:ext cx="533400" cy="0"/>
          </a:xfrm>
          <a:prstGeom prst="line">
            <a:avLst/>
          </a:prstGeom>
          <a:noFill/>
          <a:ln w="28575" cap="flat" cmpd="sng" algn="ctr">
            <a:solidFill>
              <a:srgbClr val="002D73"/>
            </a:solidFill>
            <a:prstDash val="solid"/>
          </a:ln>
          <a:effectLst/>
        </p:spPr>
      </p:cxnSp>
      <p:sp>
        <p:nvSpPr>
          <p:cNvPr id="41" name="Title 1"/>
          <p:cNvSpPr txBox="1">
            <a:spLocks/>
          </p:cNvSpPr>
          <p:nvPr/>
        </p:nvSpPr>
        <p:spPr>
          <a:xfrm>
            <a:off x="457200" y="438150"/>
            <a:ext cx="8229600" cy="400050"/>
          </a:xfrm>
          <a:prstGeom prst="rect">
            <a:avLst/>
          </a:prstGeom>
        </p:spPr>
        <p:txBody>
          <a:bodyPr lIns="91436" tIns="45718" rIns="91436" bIns="45718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005D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cs typeface="Calibri"/>
              </a:rPr>
              <a:t>YOUR PARTNER FOR OPTIMIZED PERFORMANCE IN HIGHER EDUCATION</a:t>
            </a:r>
          </a:p>
        </p:txBody>
      </p:sp>
      <p:pic>
        <p:nvPicPr>
          <p:cNvPr id="4" name="Picture 3" descr="operato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00" y="1608567"/>
            <a:ext cx="450118" cy="45011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3909" y="4901685"/>
            <a:ext cx="2695492" cy="18466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© 2017 Kaufman, Hall &amp; Associates,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2244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/>
          <p:cNvSpPr/>
          <p:nvPr/>
        </p:nvSpPr>
        <p:spPr>
          <a:xfrm rot="10800000" flipH="1">
            <a:off x="3498260" y="-3593"/>
            <a:ext cx="1295400" cy="5187399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4970554" y="1564875"/>
            <a:ext cx="3618500" cy="252242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Market Dynamics in Higher Education</a:t>
            </a:r>
          </a:p>
          <a:p>
            <a:pPr lvl="0"/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>
                <a:solidFill>
                  <a:schemeClr val="bg2"/>
                </a:solidFill>
              </a:rPr>
              <a:t>Survey Results</a:t>
            </a:r>
          </a:p>
          <a:p>
            <a:pPr lvl="0"/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>
                <a:solidFill>
                  <a:schemeClr val="bg2"/>
                </a:solidFill>
              </a:rPr>
              <a:t>Strategies for the Future</a:t>
            </a:r>
          </a:p>
          <a:p>
            <a:pPr lvl="0"/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>
                <a:solidFill>
                  <a:schemeClr val="bg2"/>
                </a:solidFill>
              </a:rPr>
              <a:t>About Kaufman Hall</a:t>
            </a:r>
          </a:p>
          <a:p>
            <a:pPr lvl="0"/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>
                <a:solidFill>
                  <a:schemeClr val="bg2"/>
                </a:solidFill>
              </a:rPr>
              <a:t>Q&amp;A</a:t>
            </a:r>
          </a:p>
          <a:p>
            <a:pPr marL="0" lv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9385" y="1633903"/>
            <a:ext cx="8229600" cy="381000"/>
          </a:xfrm>
        </p:spPr>
        <p:txBody>
          <a:bodyPr/>
          <a:lstStyle/>
          <a:p>
            <a:r>
              <a:rPr lang="en-US" sz="3600" dirty="0"/>
              <a:t>QUESTIONS &amp; 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6334" y="3056100"/>
            <a:ext cx="32507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Tony Ard</a:t>
            </a:r>
          </a:p>
          <a:p>
            <a:r>
              <a:rPr lang="en-US" dirty="0">
                <a:solidFill>
                  <a:schemeClr val="bg1"/>
                </a:solidFill>
              </a:rPr>
              <a:t>VP of Higher Education Software </a:t>
            </a:r>
          </a:p>
          <a:p>
            <a:r>
              <a:rPr lang="en-US" dirty="0">
                <a:solidFill>
                  <a:schemeClr val="bg1"/>
                </a:solidFill>
              </a:rPr>
              <a:t>Kaufman Hall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tonyard@kaufmanhall.com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9501" y="3056100"/>
            <a:ext cx="28818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Charles Kim,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Managing Director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Kaufman Hall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ckim@kaufmanhall.com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7391400" y="285750"/>
            <a:ext cx="1422400" cy="4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7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MARKET DYNAMICS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63904" y="1428750"/>
            <a:ext cx="533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45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005841"/>
            <a:ext cx="9144000" cy="3754754"/>
          </a:xfrm>
          <a:prstGeom prst="rect">
            <a:avLst/>
          </a:prstGeom>
          <a:solidFill>
            <a:srgbClr val="B7C8DE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Challenges Facing Institutions in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9900" y="1192916"/>
            <a:ext cx="3935393" cy="1053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Funding sources at risk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9966" y="2349660"/>
            <a:ext cx="3935393" cy="1053296"/>
          </a:xfrm>
          <a:prstGeom prst="rect">
            <a:avLst/>
          </a:prstGeom>
          <a:solidFill>
            <a:srgbClr val="005DA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Growing </a:t>
            </a:r>
            <a:r>
              <a:rPr lang="en-US" sz="2000" dirty="0">
                <a:solidFill>
                  <a:schemeClr val="bg1"/>
                </a:solidFill>
              </a:rPr>
              <a:t>expenses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6751" y="3506404"/>
            <a:ext cx="3935393" cy="1053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Increased </a:t>
            </a:r>
            <a:r>
              <a:rPr lang="en-US" sz="2000" dirty="0">
                <a:solidFill>
                  <a:schemeClr val="bg1"/>
                </a:solidFill>
              </a:rPr>
              <a:t>competition</a:t>
            </a:r>
          </a:p>
        </p:txBody>
      </p:sp>
      <p:sp>
        <p:nvSpPr>
          <p:cNvPr id="2" name="Oval 1"/>
          <p:cNvSpPr/>
          <p:nvPr/>
        </p:nvSpPr>
        <p:spPr>
          <a:xfrm>
            <a:off x="2086980" y="2349660"/>
            <a:ext cx="1053296" cy="1053296"/>
          </a:xfrm>
          <a:prstGeom prst="ellipse">
            <a:avLst/>
          </a:prstGeom>
          <a:solidFill>
            <a:srgbClr val="002D7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21388" y="3506404"/>
            <a:ext cx="1053296" cy="1053296"/>
          </a:xfrm>
          <a:prstGeom prst="ellipse">
            <a:avLst/>
          </a:prstGeom>
          <a:solidFill>
            <a:srgbClr val="002D7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21388" y="1192916"/>
            <a:ext cx="1053296" cy="1053296"/>
          </a:xfrm>
          <a:prstGeom prst="ellipse">
            <a:avLst/>
          </a:prstGeom>
          <a:solidFill>
            <a:srgbClr val="002D7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41" y="1261577"/>
            <a:ext cx="862855" cy="862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82" y="3679459"/>
            <a:ext cx="769389" cy="769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78" y="2447664"/>
            <a:ext cx="774506" cy="774506"/>
          </a:xfrm>
          <a:prstGeom prst="rect">
            <a:avLst/>
          </a:prstGeom>
        </p:spPr>
      </p:pic>
      <p:sp>
        <p:nvSpPr>
          <p:cNvPr id="16" name="Right Triangle 15"/>
          <p:cNvSpPr/>
          <p:nvPr/>
        </p:nvSpPr>
        <p:spPr>
          <a:xfrm rot="10800000">
            <a:off x="7848600" y="1005840"/>
            <a:ext cx="1295400" cy="3794759"/>
          </a:xfrm>
          <a:prstGeom prst="rtTriangle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17" name="Right Triangle 16"/>
          <p:cNvSpPr/>
          <p:nvPr/>
        </p:nvSpPr>
        <p:spPr>
          <a:xfrm>
            <a:off x="-976" y="965836"/>
            <a:ext cx="1295400" cy="3794759"/>
          </a:xfrm>
          <a:prstGeom prst="rtTriangle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6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303" y="398466"/>
            <a:ext cx="8229600" cy="381000"/>
          </a:xfrm>
        </p:spPr>
        <p:txBody>
          <a:bodyPr/>
          <a:lstStyle/>
          <a:p>
            <a:r>
              <a:rPr lang="en-US" sz="2400" dirty="0"/>
              <a:t>Turmoil in Higher Education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9672"/>
            <a:ext cx="3478571" cy="18642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24" y="3143958"/>
            <a:ext cx="621428" cy="45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303" y="3763371"/>
            <a:ext cx="381142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i="1" dirty="0"/>
              <a:t>SOURCE: THE 2017 INSIDE HIGHER ED SURVEY </a:t>
            </a:r>
            <a:endParaRPr lang="en-US" sz="1350" i="1" dirty="0"/>
          </a:p>
          <a:p>
            <a:pPr algn="ctr"/>
            <a:r>
              <a:rPr lang="en-US" sz="1350" b="1" i="1" dirty="0"/>
              <a:t>OF COLLEGE AND UNIVERSITY BUSINESS OFFICERS </a:t>
            </a:r>
            <a:endParaRPr lang="en-US" sz="1350" i="1" dirty="0"/>
          </a:p>
          <a:p>
            <a:pPr algn="ctr"/>
            <a:r>
              <a:rPr lang="en-US" sz="1350" i="1" dirty="0"/>
              <a:t>A study by Gallup and Inside Higher 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3603" y="3763371"/>
            <a:ext cx="2929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SOURCE: </a:t>
            </a:r>
            <a:r>
              <a:rPr lang="en-US" sz="1400" dirty="0"/>
              <a:t>The AGB 2017 Trustee Index</a:t>
            </a:r>
            <a:endParaRPr lang="en-US" sz="14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986108" y="1435393"/>
            <a:ext cx="3404382" cy="1933565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Over half (57%) of board members agree or strongly agree that general public perception of higher education in the U.S. has declined in the last 10 years.</a:t>
            </a:r>
          </a:p>
        </p:txBody>
      </p:sp>
    </p:spTree>
    <p:extLst>
      <p:ext uri="{BB962C8B-B14F-4D97-AF65-F5344CB8AC3E}">
        <p14:creationId xmlns:p14="http://schemas.microsoft.com/office/powerpoint/2010/main" val="422459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2018 Kaufman Hall Survey of Higher Education Professionals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63904" y="1428750"/>
            <a:ext cx="533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9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Survey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7138" y="1602455"/>
            <a:ext cx="4031987" cy="2953390"/>
            <a:chOff x="-12071" y="1164153"/>
            <a:chExt cx="4636439" cy="3396148"/>
          </a:xfrm>
        </p:grpSpPr>
        <p:graphicFrame>
          <p:nvGraphicFramePr>
            <p:cNvPr id="9" name="Chart 8"/>
            <p:cNvGraphicFramePr/>
            <p:nvPr>
              <p:extLst/>
            </p:nvPr>
          </p:nvGraphicFramePr>
          <p:xfrm>
            <a:off x="321203" y="1695450"/>
            <a:ext cx="3740999" cy="27612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Straight Connector 10"/>
            <p:cNvCxnSpPr>
              <a:endCxn id="13" idx="1"/>
            </p:cNvCxnSpPr>
            <p:nvPr/>
          </p:nvCxnSpPr>
          <p:spPr>
            <a:xfrm flipV="1">
              <a:off x="2481974" y="1504798"/>
              <a:ext cx="680938" cy="300797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62912" y="1164153"/>
              <a:ext cx="1461456" cy="681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2800" b="1" dirty="0">
                  <a:solidFill>
                    <a:srgbClr val="4EC1E0"/>
                  </a:solidFill>
                </a:rPr>
                <a:t>5</a:t>
              </a:r>
              <a:r>
                <a:rPr lang="en-US" sz="2000" b="1" dirty="0">
                  <a:solidFill>
                    <a:srgbClr val="4EC1E0"/>
                  </a:solidFill>
                </a:rPr>
                <a:t>%</a:t>
              </a:r>
              <a:br>
                <a:rPr lang="en-US" sz="2800" b="1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For-profit college or university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2071" y="1325283"/>
              <a:ext cx="1662697" cy="872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2800" b="1" dirty="0">
                  <a:solidFill>
                    <a:srgbClr val="5BCDBA"/>
                  </a:solidFill>
                </a:rPr>
                <a:t>21</a:t>
              </a:r>
              <a:r>
                <a:rPr lang="en-US" sz="2000" b="1" dirty="0">
                  <a:solidFill>
                    <a:srgbClr val="5BCDBA"/>
                  </a:solidFill>
                </a:rPr>
                <a:t>%</a:t>
              </a:r>
              <a:r>
                <a:rPr lang="en-US" sz="2800" b="1" dirty="0">
                  <a:solidFill>
                    <a:srgbClr val="92DED1"/>
                  </a:solidFill>
                </a:rPr>
                <a:t> </a:t>
              </a:r>
              <a:br>
                <a:rPr lang="en-US" sz="1300" b="1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Two-year non-profit college (community college)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995" y="3879011"/>
              <a:ext cx="2088482" cy="681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2800" b="1" dirty="0">
                  <a:solidFill>
                    <a:srgbClr val="0F4B91"/>
                  </a:solidFill>
                </a:rPr>
                <a:t>42</a:t>
              </a:r>
              <a:r>
                <a:rPr lang="en-US" sz="2000" b="1" dirty="0">
                  <a:solidFill>
                    <a:srgbClr val="0F4B91"/>
                  </a:solidFill>
                </a:rPr>
                <a:t>%</a:t>
              </a:r>
              <a:r>
                <a:rPr lang="en-US" sz="2800" b="1" dirty="0">
                  <a:solidFill>
                    <a:srgbClr val="0F4B91"/>
                  </a:solidFill>
                </a:rPr>
                <a:t> </a:t>
              </a:r>
              <a:br>
                <a:rPr lang="en-US" sz="1300" b="1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Four-year public </a:t>
              </a:r>
              <a:br>
                <a:rPr lang="en-US" sz="1200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college or university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1849" y="2657671"/>
              <a:ext cx="1082519" cy="106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2800" b="1" dirty="0">
                  <a:solidFill>
                    <a:srgbClr val="196DAF"/>
                  </a:solidFill>
                </a:rPr>
                <a:t>32</a:t>
              </a:r>
              <a:r>
                <a:rPr lang="en-US" sz="2000" b="1" dirty="0">
                  <a:solidFill>
                    <a:srgbClr val="196DAF"/>
                  </a:solidFill>
                </a:rPr>
                <a:t>%</a:t>
              </a:r>
              <a:r>
                <a:rPr lang="en-US" sz="2800" b="1" dirty="0">
                  <a:solidFill>
                    <a:srgbClr val="196DAF"/>
                  </a:solidFill>
                </a:rPr>
                <a:t> </a:t>
              </a:r>
              <a:br>
                <a:rPr lang="en-US" sz="2800" b="1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Four-year non-profit private college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914400"/>
            <a:ext cx="4572000" cy="325672"/>
          </a:xfrm>
          <a:prstGeom prst="rect">
            <a:avLst/>
          </a:prstGeom>
          <a:solidFill>
            <a:srgbClr val="196DA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914400"/>
            <a:ext cx="4572000" cy="325672"/>
          </a:xfrm>
          <a:prstGeom prst="rect">
            <a:avLst/>
          </a:prstGeom>
          <a:solidFill>
            <a:srgbClr val="0F4B9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89257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>
                <a:solidFill>
                  <a:schemeClr val="bg1"/>
                </a:solidFill>
              </a:rPr>
              <a:t>Institution Type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1999" y="885825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>
                <a:solidFill>
                  <a:schemeClr val="bg1"/>
                </a:solidFill>
              </a:rPr>
              <a:t>ROLES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572000" y="914400"/>
            <a:ext cx="0" cy="3949065"/>
          </a:xfrm>
          <a:prstGeom prst="line">
            <a:avLst/>
          </a:prstGeom>
          <a:ln w="12700" cmpd="sng">
            <a:solidFill>
              <a:srgbClr val="005D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3217246861"/>
              </p:ext>
            </p:extLst>
          </p:nvPr>
        </p:nvGraphicFramePr>
        <p:xfrm>
          <a:off x="4760595" y="1451610"/>
          <a:ext cx="4149090" cy="335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Isosceles Triangle 39"/>
          <p:cNvSpPr/>
          <p:nvPr/>
        </p:nvSpPr>
        <p:spPr>
          <a:xfrm>
            <a:off x="4183380" y="4823461"/>
            <a:ext cx="777240" cy="320040"/>
          </a:xfrm>
          <a:prstGeom prst="triangle">
            <a:avLst>
              <a:gd name="adj" fmla="val 4926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Survey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914400"/>
            <a:ext cx="4572000" cy="325672"/>
          </a:xfrm>
          <a:prstGeom prst="rect">
            <a:avLst/>
          </a:prstGeom>
          <a:solidFill>
            <a:srgbClr val="196DA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914400"/>
            <a:ext cx="4572000" cy="325672"/>
          </a:xfrm>
          <a:prstGeom prst="rect">
            <a:avLst/>
          </a:prstGeom>
          <a:solidFill>
            <a:srgbClr val="0F4B9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89257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>
                <a:solidFill>
                  <a:schemeClr val="bg1"/>
                </a:solidFill>
              </a:rPr>
              <a:t>ENROLLMENT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1999" y="885825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>
                <a:solidFill>
                  <a:schemeClr val="bg1"/>
                </a:solidFill>
              </a:rPr>
              <a:t>ENDOWMENT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914400"/>
            <a:ext cx="0" cy="3949065"/>
          </a:xfrm>
          <a:prstGeom prst="line">
            <a:avLst/>
          </a:prstGeom>
          <a:ln w="12700" cmpd="sng">
            <a:solidFill>
              <a:srgbClr val="005D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86913" y="1499517"/>
            <a:ext cx="4458357" cy="3134560"/>
            <a:chOff x="-138820" y="1302080"/>
            <a:chExt cx="5126728" cy="3604481"/>
          </a:xfrm>
        </p:grpSpPr>
        <p:graphicFrame>
          <p:nvGraphicFramePr>
            <p:cNvPr id="19" name="Chart 18"/>
            <p:cNvGraphicFramePr/>
            <p:nvPr>
              <p:extLst/>
            </p:nvPr>
          </p:nvGraphicFramePr>
          <p:xfrm>
            <a:off x="321203" y="1695450"/>
            <a:ext cx="3740999" cy="27612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3526452" y="2632066"/>
              <a:ext cx="1461456" cy="681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2800" b="1" dirty="0">
                  <a:solidFill>
                    <a:srgbClr val="4EC1E0"/>
                  </a:solidFill>
                </a:rPr>
                <a:t>47</a:t>
              </a:r>
              <a:r>
                <a:rPr lang="en-US" sz="2000" b="1" dirty="0">
                  <a:solidFill>
                    <a:srgbClr val="4EC1E0"/>
                  </a:solidFill>
                </a:rPr>
                <a:t>%</a:t>
              </a:r>
              <a:br>
                <a:rPr lang="en-US" sz="2800" b="1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Less than</a:t>
              </a:r>
              <a:br>
                <a:rPr lang="en-US" sz="1200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5,000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7263" y="1302080"/>
              <a:ext cx="1662695" cy="489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2800" b="1" dirty="0">
                  <a:solidFill>
                    <a:srgbClr val="5BCDBA"/>
                  </a:solidFill>
                </a:rPr>
                <a:t>21</a:t>
              </a:r>
              <a:r>
                <a:rPr lang="en-US" sz="2000" b="1" dirty="0">
                  <a:solidFill>
                    <a:srgbClr val="5BCDBA"/>
                  </a:solidFill>
                </a:rPr>
                <a:t>%</a:t>
              </a:r>
              <a:r>
                <a:rPr lang="en-US" sz="2800" b="1" dirty="0">
                  <a:solidFill>
                    <a:srgbClr val="92DED1"/>
                  </a:solidFill>
                </a:rPr>
                <a:t> </a:t>
              </a:r>
              <a:br>
                <a:rPr lang="en-US" sz="1300" b="1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Greater than 20,000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38820" y="3396798"/>
              <a:ext cx="2088482" cy="489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2800" b="1" dirty="0">
                  <a:solidFill>
                    <a:srgbClr val="0F4B91"/>
                  </a:solidFill>
                </a:rPr>
                <a:t>21</a:t>
              </a:r>
              <a:r>
                <a:rPr lang="en-US" sz="2000" b="1" dirty="0">
                  <a:solidFill>
                    <a:srgbClr val="0F4B91"/>
                  </a:solidFill>
                </a:rPr>
                <a:t>%</a:t>
              </a:r>
              <a:r>
                <a:rPr lang="en-US" sz="2800" b="1" dirty="0">
                  <a:solidFill>
                    <a:srgbClr val="0F4B91"/>
                  </a:solidFill>
                </a:rPr>
                <a:t> </a:t>
              </a:r>
              <a:br>
                <a:rPr lang="en-US" sz="1300" b="1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10,000-20,000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85475" y="4416975"/>
              <a:ext cx="1163201" cy="489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2800" b="1" dirty="0">
                  <a:solidFill>
                    <a:srgbClr val="196DAF"/>
                  </a:solidFill>
                </a:rPr>
                <a:t>14</a:t>
              </a:r>
              <a:r>
                <a:rPr lang="en-US" sz="2000" b="1" dirty="0">
                  <a:solidFill>
                    <a:srgbClr val="196DAF"/>
                  </a:solidFill>
                </a:rPr>
                <a:t>%</a:t>
              </a:r>
              <a:r>
                <a:rPr lang="en-US" sz="2800" b="1" dirty="0">
                  <a:solidFill>
                    <a:srgbClr val="196DAF"/>
                  </a:solidFill>
                </a:rPr>
                <a:t> </a:t>
              </a:r>
              <a:br>
                <a:rPr lang="en-US" sz="2800" b="1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5,000-10,000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45082" y="1505232"/>
            <a:ext cx="4030338" cy="2729321"/>
            <a:chOff x="-10685" y="1318216"/>
            <a:chExt cx="4634542" cy="3138491"/>
          </a:xfrm>
        </p:grpSpPr>
        <p:graphicFrame>
          <p:nvGraphicFramePr>
            <p:cNvPr id="38" name="Chart 37"/>
            <p:cNvGraphicFramePr/>
            <p:nvPr>
              <p:extLst/>
            </p:nvPr>
          </p:nvGraphicFramePr>
          <p:xfrm>
            <a:off x="321203" y="1695450"/>
            <a:ext cx="3740999" cy="27612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3496786" y="3065717"/>
              <a:ext cx="1127071" cy="681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2800" b="1" dirty="0">
                  <a:solidFill>
                    <a:srgbClr val="4EC1E0"/>
                  </a:solidFill>
                </a:rPr>
                <a:t>57</a:t>
              </a:r>
              <a:r>
                <a:rPr lang="en-US" sz="2000" b="1" dirty="0">
                  <a:solidFill>
                    <a:srgbClr val="4EC1E0"/>
                  </a:solidFill>
                </a:rPr>
                <a:t>%</a:t>
              </a:r>
              <a:br>
                <a:rPr lang="en-US" sz="2800" b="1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Less than</a:t>
              </a:r>
              <a:br>
                <a:rPr lang="en-US" sz="1200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$100M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86355" y="1318216"/>
              <a:ext cx="1662696" cy="489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2800" b="1" dirty="0">
                  <a:solidFill>
                    <a:srgbClr val="5BCDBA"/>
                  </a:solidFill>
                </a:rPr>
                <a:t>6</a:t>
              </a:r>
              <a:r>
                <a:rPr lang="en-US" sz="2000" b="1" dirty="0">
                  <a:solidFill>
                    <a:srgbClr val="5BCDBA"/>
                  </a:solidFill>
                </a:rPr>
                <a:t>%</a:t>
              </a:r>
              <a:r>
                <a:rPr lang="en-US" sz="2800" b="1" dirty="0">
                  <a:solidFill>
                    <a:srgbClr val="92DED1"/>
                  </a:solidFill>
                </a:rPr>
                <a:t> </a:t>
              </a:r>
              <a:br>
                <a:rPr lang="en-US" sz="1300" b="1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Greater than $1B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10685" y="2148127"/>
              <a:ext cx="2088482" cy="489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2800" b="1" dirty="0">
                  <a:solidFill>
                    <a:srgbClr val="0F4B91"/>
                  </a:solidFill>
                </a:rPr>
                <a:t>16</a:t>
              </a:r>
              <a:r>
                <a:rPr lang="en-US" sz="2000" b="1" dirty="0">
                  <a:solidFill>
                    <a:srgbClr val="0F4B91"/>
                  </a:solidFill>
                </a:rPr>
                <a:t>%</a:t>
              </a:r>
              <a:r>
                <a:rPr lang="en-US" sz="2800" b="1" dirty="0">
                  <a:solidFill>
                    <a:srgbClr val="0F4B91"/>
                  </a:solidFill>
                </a:rPr>
                <a:t> </a:t>
              </a:r>
              <a:br>
                <a:rPr lang="en-US" sz="1300" b="1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$500M-$1B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425" y="3803694"/>
              <a:ext cx="1767279" cy="489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2800" b="1" dirty="0">
                  <a:solidFill>
                    <a:srgbClr val="196DAF"/>
                  </a:solidFill>
                </a:rPr>
                <a:t>21</a:t>
              </a:r>
              <a:r>
                <a:rPr lang="en-US" sz="2000" b="1" dirty="0">
                  <a:solidFill>
                    <a:srgbClr val="196DAF"/>
                  </a:solidFill>
                </a:rPr>
                <a:t>%</a:t>
              </a:r>
              <a:r>
                <a:rPr lang="en-US" sz="2800" b="1" dirty="0">
                  <a:solidFill>
                    <a:srgbClr val="196DAF"/>
                  </a:solidFill>
                </a:rPr>
                <a:t> </a:t>
              </a:r>
              <a:br>
                <a:rPr lang="en-US" sz="2800" b="1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$100M-$500M</a:t>
              </a:r>
            </a:p>
          </p:txBody>
        </p:sp>
      </p:grpSp>
      <p:sp>
        <p:nvSpPr>
          <p:cNvPr id="46" name="Isosceles Triangle 45"/>
          <p:cNvSpPr/>
          <p:nvPr/>
        </p:nvSpPr>
        <p:spPr>
          <a:xfrm>
            <a:off x="4183380" y="4823461"/>
            <a:ext cx="777240" cy="320040"/>
          </a:xfrm>
          <a:prstGeom prst="triangle">
            <a:avLst>
              <a:gd name="adj" fmla="val 4926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6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7F7F7F"/>
      </a:dk1>
      <a:lt1>
        <a:sysClr val="window" lastClr="FFFFFF"/>
      </a:lt1>
      <a:dk2>
        <a:srgbClr val="565656"/>
      </a:dk2>
      <a:lt2>
        <a:srgbClr val="000000"/>
      </a:lt2>
      <a:accent1>
        <a:srgbClr val="005DA6"/>
      </a:accent1>
      <a:accent2>
        <a:srgbClr val="0F4891"/>
      </a:accent2>
      <a:accent3>
        <a:srgbClr val="002D73"/>
      </a:accent3>
      <a:accent4>
        <a:srgbClr val="0071BA"/>
      </a:accent4>
      <a:accent5>
        <a:srgbClr val="00A7CF"/>
      </a:accent5>
      <a:accent6>
        <a:srgbClr val="0CC0DC"/>
      </a:accent6>
      <a:hlink>
        <a:srgbClr val="0CC0DC"/>
      </a:hlink>
      <a:folHlink>
        <a:srgbClr val="9292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2700" cmpd="sng">
          <a:solidFill>
            <a:srgbClr val="005DA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FD1BEF7328B4DA15431A56B5AD34C" ma:contentTypeVersion="3" ma:contentTypeDescription="Create a new document." ma:contentTypeScope="" ma:versionID="153011b461b9f97763af8c5f9c7e461a">
  <xsd:schema xmlns:xsd="http://www.w3.org/2001/XMLSchema" xmlns:xs="http://www.w3.org/2001/XMLSchema" xmlns:p="http://schemas.microsoft.com/office/2006/metadata/properties" xmlns:ns2="9bc14fce-67e7-41c7-923c-4fcfa8e37dfb" xmlns:ns3="7a44af8b-88b6-4d6b-a5ff-ddf8f97b8e83" targetNamespace="http://schemas.microsoft.com/office/2006/metadata/properties" ma:root="true" ma:fieldsID="d528715a2c74e008504fcb93a5ec0384" ns2:_="" ns3:_="">
    <xsd:import namespace="9bc14fce-67e7-41c7-923c-4fcfa8e37dfb"/>
    <xsd:import namespace="7a44af8b-88b6-4d6b-a5ff-ddf8f97b8e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14fce-67e7-41c7-923c-4fcfa8e37d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4af8b-88b6-4d6b-a5ff-ddf8f97b8e8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c14fce-67e7-41c7-923c-4fcfa8e37dfb">EWF5KZKVDR3F-951937767-486</_dlc_DocId>
    <_dlc_DocIdUrl xmlns="9bc14fce-67e7-41c7-923c-4fcfa8e37dfb">
      <Url>http://workspaces/software/Sales/_layouts/15/DocIdRedir.aspx?ID=EWF5KZKVDR3F-951937767-486</Url>
      <Description>EWF5KZKVDR3F-951937767-486</Description>
    </_dlc_DocIdUrl>
  </documentManagement>
</p:properties>
</file>

<file path=customXml/itemProps1.xml><?xml version="1.0" encoding="utf-8"?>
<ds:datastoreItem xmlns:ds="http://schemas.openxmlformats.org/officeDocument/2006/customXml" ds:itemID="{B00A1CD1-6130-4431-929B-97034F428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14fce-67e7-41c7-923c-4fcfa8e37dfb"/>
    <ds:schemaRef ds:uri="7a44af8b-88b6-4d6b-a5ff-ddf8f97b8e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8ECB7A-A557-42D3-A413-14715A19874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81E07D5-CA24-467D-ACE0-274ADE35A79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9D9D823-3920-4298-9CBE-DB454AA44704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9bc14fce-67e7-41c7-923c-4fcfa8e37dfb"/>
    <ds:schemaRef ds:uri="http://schemas.openxmlformats.org/package/2006/metadata/core-properties"/>
    <ds:schemaRef ds:uri="http://schemas.microsoft.com/office/infopath/2007/PartnerControls"/>
    <ds:schemaRef ds:uri="7a44af8b-88b6-4d6b-a5ff-ddf8f97b8e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12549</TotalTime>
  <Words>1103</Words>
  <Application>Microsoft Office PowerPoint</Application>
  <PresentationFormat>On-screen Show (16:9)</PresentationFormat>
  <Paragraphs>264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Segoe UI</vt:lpstr>
      <vt:lpstr>Segoe UI Semibold</vt:lpstr>
      <vt:lpstr>Office Theme</vt:lpstr>
      <vt:lpstr>PowerPoint Presentation</vt:lpstr>
      <vt:lpstr>MEET YOUR PRESENTERS</vt:lpstr>
      <vt:lpstr>PowerPoint Presentation</vt:lpstr>
      <vt:lpstr>PowerPoint Presentation</vt:lpstr>
      <vt:lpstr>Significant Challenges Facing Institutions in 2018</vt:lpstr>
      <vt:lpstr>Turmoil in Higher Education</vt:lpstr>
      <vt:lpstr>PowerPoint Presentation</vt:lpstr>
      <vt:lpstr>About the Survey</vt:lpstr>
      <vt:lpstr>About the Survey</vt:lpstr>
      <vt:lpstr>Increasing Revenue and Reducing Expenses Are Top Institutional Goals </vt:lpstr>
      <vt:lpstr>Integrated Planning and Budgeting are Top 2018 Finance Initiatives   </vt:lpstr>
      <vt:lpstr>Modern Practices and Tools Enhance Agility in a Changing Environment  </vt:lpstr>
      <vt:lpstr>Planning Must Be a Disciplined, Integrated, and Institution-Wide Activity </vt:lpstr>
      <vt:lpstr>Better Data Are Required to Support Better Decision Making  </vt:lpstr>
      <vt:lpstr>More Timely Budgets Are Needed to Support Institutional Planning </vt:lpstr>
      <vt:lpstr>Budgeting and Forecasting Processes Lag Other Industries</vt:lpstr>
      <vt:lpstr>Capital Planning Responsibility is Dispersed</vt:lpstr>
      <vt:lpstr>PowerPoint Presentation</vt:lpstr>
      <vt:lpstr>Assume a Strategic Leadership Role</vt:lpstr>
      <vt:lpstr>Ensure  Access to Relevant and Timely Data</vt:lpstr>
      <vt:lpstr>Conduct Disciplined Financial and Capital Planning </vt:lpstr>
      <vt:lpstr>Create a Multi-Year Financial Plan</vt:lpstr>
      <vt:lpstr>Achieve Faster and More Strategic Budgeting </vt:lpstr>
      <vt:lpstr>Adapt an Integrated Planning Framework</vt:lpstr>
      <vt:lpstr>PowerPoint Presentation</vt:lpstr>
      <vt:lpstr>PowerPoint Presentation</vt:lpstr>
      <vt:lpstr>OUR INTEGRATED ADVISORY SERVICES</vt:lpstr>
      <vt:lpstr>AXIOM SOFTWARE SOLUTIONS</vt:lpstr>
      <vt:lpstr>PowerPoint Presentation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Seidel</dc:creator>
  <cp:lastModifiedBy>Melanie Hardcastle</cp:lastModifiedBy>
  <cp:revision>871</cp:revision>
  <cp:lastPrinted>2013-11-27T18:16:18Z</cp:lastPrinted>
  <dcterms:created xsi:type="dcterms:W3CDTF">2013-11-26T17:32:33Z</dcterms:created>
  <dcterms:modified xsi:type="dcterms:W3CDTF">2017-11-28T15:18:29Z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0x0101002F5FD1BEF7328B4DA15431A56B5AD34C</vt:lpwstr>
  </property>
  <property fmtid="{D5CDD505-2E9C-101B-9397-08002B2CF9AE}" pid="3" name="_dlc_DocIdItemGuid">
    <vt:lpwstr>3c025321-2871-4f1e-af6d-38fa4480168e</vt:lpwstr>
  </property>
</Properties>
</file>